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8"/>
  </p:notesMasterIdLst>
  <p:sldIdLst>
    <p:sldId id="256" r:id="rId2"/>
    <p:sldId id="263" r:id="rId3"/>
    <p:sldId id="262" r:id="rId4"/>
    <p:sldId id="305" r:id="rId5"/>
    <p:sldId id="302" r:id="rId6"/>
    <p:sldId id="321" r:id="rId7"/>
    <p:sldId id="307" r:id="rId8"/>
    <p:sldId id="330" r:id="rId9"/>
    <p:sldId id="265" r:id="rId10"/>
    <p:sldId id="288" r:id="rId11"/>
    <p:sldId id="311" r:id="rId12"/>
    <p:sldId id="312" r:id="rId13"/>
    <p:sldId id="267" r:id="rId14"/>
    <p:sldId id="268" r:id="rId15"/>
    <p:sldId id="290" r:id="rId16"/>
    <p:sldId id="310" r:id="rId17"/>
    <p:sldId id="325" r:id="rId18"/>
    <p:sldId id="269" r:id="rId19"/>
    <p:sldId id="276" r:id="rId20"/>
    <p:sldId id="275" r:id="rId21"/>
    <p:sldId id="303" r:id="rId22"/>
    <p:sldId id="317" r:id="rId23"/>
    <p:sldId id="318" r:id="rId24"/>
    <p:sldId id="319" r:id="rId25"/>
    <p:sldId id="320" r:id="rId26"/>
    <p:sldId id="329" r:id="rId27"/>
    <p:sldId id="270" r:id="rId28"/>
    <p:sldId id="280" r:id="rId29"/>
    <p:sldId id="277" r:id="rId30"/>
    <p:sldId id="279" r:id="rId31"/>
    <p:sldId id="278" r:id="rId32"/>
    <p:sldId id="326" r:id="rId33"/>
    <p:sldId id="328" r:id="rId34"/>
    <p:sldId id="327" r:id="rId35"/>
    <p:sldId id="285" r:id="rId36"/>
    <p:sldId id="287" r:id="rId37"/>
    <p:sldId id="323" r:id="rId38"/>
    <p:sldId id="286" r:id="rId39"/>
    <p:sldId id="301" r:id="rId40"/>
    <p:sldId id="259" r:id="rId41"/>
    <p:sldId id="322" r:id="rId42"/>
    <p:sldId id="293" r:id="rId43"/>
    <p:sldId id="292" r:id="rId44"/>
    <p:sldId id="300" r:id="rId45"/>
    <p:sldId id="294" r:id="rId46"/>
    <p:sldId id="30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9C9DAA-D27F-49CD-B659-055DFFA054E2}" type="datetimeFigureOut">
              <a:rPr lang="en-US" smtClean="0"/>
              <a:t>11/29/2015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990D42-8BEF-4365-881D-2EB23C5128EE}" type="slidenum">
              <a:rPr lang="en-GB" smtClean="0"/>
              <a:t>‹#›</a:t>
            </a:fld>
            <a:endParaRPr lang="en-GB"/>
          </a:p>
        </p:txBody>
      </p:sp>
    </p:spTree>
    <p:extLst>
      <p:ext uri="{BB962C8B-B14F-4D97-AF65-F5344CB8AC3E}">
        <p14:creationId xmlns:p14="http://schemas.microsoft.com/office/powerpoint/2010/main" val="1648553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6A2A3A7-22FB-48F6-BA92-9E8F5EE9B649}" type="datetime1">
              <a:rPr lang="en-US" smtClean="0"/>
              <a:t>11/29/2015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0F8773-A788-4FD0-99FA-5508F1748A3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D31B2D-6FD6-49E7-A86C-489EFA7BD511}" type="datetime1">
              <a:rPr lang="en-US" smtClean="0"/>
              <a:t>11/29/2015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0F8773-A788-4FD0-99FA-5508F1748A3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6B51B1-8544-41E1-ACD3-67DC1FE0C1F9}" type="datetime1">
              <a:rPr lang="en-US" smtClean="0"/>
              <a:t>11/29/2015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0F8773-A788-4FD0-99FA-5508F1748A3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14A90A-0115-40D3-A446-CCFC4AB5F5C4}" type="datetime1">
              <a:rPr lang="en-US" smtClean="0"/>
              <a:t>11/29/2015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0F8773-A788-4FD0-99FA-5508F1748A3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28AB44-B196-43E9-8B1C-729DC836D350}" type="datetime1">
              <a:rPr lang="en-US" smtClean="0"/>
              <a:t>11/29/2015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0F8773-A788-4FD0-99FA-5508F1748A3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3290281-62C0-41B6-BCB7-B31E2DC3DD20}" type="datetime1">
              <a:rPr lang="en-US" smtClean="0"/>
              <a:t>11/29/2015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0F8773-A788-4FD0-99FA-5508F1748A3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E638A6C-B95F-4366-AF2D-70452ABB16D4}" type="datetime1">
              <a:rPr lang="en-US" smtClean="0"/>
              <a:t>11/29/2015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0F8773-A788-4FD0-99FA-5508F1748A3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C793D15-3A50-475D-B174-F5F8F6FE2230}" type="datetime1">
              <a:rPr lang="en-US" smtClean="0"/>
              <a:t>11/29/2015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0F8773-A788-4FD0-99FA-5508F1748A3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4E82E-6BA4-4457-A359-9CF4D6224EC9}" type="datetime1">
              <a:rPr lang="en-US" smtClean="0"/>
              <a:t>11/29/2015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0F8773-A788-4FD0-99FA-5508F1748A3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DBBBF-E7AF-4D50-BF78-FFE6579B305A}" type="datetime1">
              <a:rPr lang="en-US" smtClean="0"/>
              <a:t>11/29/2015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0F8773-A788-4FD0-99FA-5508F1748A3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CD13-B059-4DC9-8AB3-6CEF2FA6C658}" type="datetime1">
              <a:rPr lang="en-US" smtClean="0"/>
              <a:t>11/29/2015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0F8773-A788-4FD0-99FA-5508F1748A3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0204A-F070-48DE-9CC4-3E1020A00FCE}" type="datetime1">
              <a:rPr lang="en-US" smtClean="0"/>
              <a:t>11/29/2015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F8773-A788-4FD0-99FA-5508F1748A3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PublicAffairs" TargetMode="External"/><Relationship Id="rId2" Type="http://schemas.openxmlformats.org/officeDocument/2006/relationships/hyperlink" Target="http://en.wikipedia.org/wiki/Poor_Economic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63.png"/><Relationship Id="rId9" Type="http://schemas.openxmlformats.org/officeDocument/2006/relationships/image" Target="../media/image68.jpeg"/></Relationships>
</file>

<file path=ppt/slides/_rels/slide4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90549"/>
            <a:ext cx="7772400" cy="2305051"/>
          </a:xfrm>
        </p:spPr>
        <p:txBody>
          <a:bodyPr>
            <a:noAutofit/>
          </a:bodyPr>
          <a:lstStyle/>
          <a:p>
            <a:r>
              <a:rPr lang="en-US" sz="2400" b="1" dirty="0" smtClean="0">
                <a:latin typeface="Times New Roman" pitchFamily="18" charset="0"/>
                <a:cs typeface="Times New Roman" pitchFamily="18" charset="0"/>
              </a:rPr>
              <a:t>Struggles for Space: The Biography of a Delhi Slum</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Paper for the Session on Urban Classes at the </a:t>
            </a:r>
            <a:br>
              <a:rPr lang="en-US" sz="2000"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Conference on Urban Spaces</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Indian Institute of Advanced Studies, </a:t>
            </a:r>
            <a:r>
              <a:rPr lang="en-US" sz="2000" dirty="0" err="1" smtClean="0">
                <a:latin typeface="Times New Roman" pitchFamily="18" charset="0"/>
                <a:cs typeface="Times New Roman" pitchFamily="18" charset="0"/>
              </a:rPr>
              <a:t>Shimla</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09-06-15 to 10-06-15</a:t>
            </a:r>
            <a:endParaRPr lang="en-GB" sz="2000" dirty="0">
              <a:latin typeface="Times New Roman" pitchFamily="18" charset="0"/>
              <a:cs typeface="Times New Roman" pitchFamily="18" charset="0"/>
            </a:endParaRPr>
          </a:p>
        </p:txBody>
      </p:sp>
      <p:pic>
        <p:nvPicPr>
          <p:cNvPr id="4" name="Picture 3" descr="DSC00668"/>
          <p:cNvPicPr/>
          <p:nvPr/>
        </p:nvPicPr>
        <p:blipFill>
          <a:blip r:embed="rId2" cstate="print"/>
          <a:srcRect/>
          <a:stretch>
            <a:fillRect/>
          </a:stretch>
        </p:blipFill>
        <p:spPr bwMode="auto">
          <a:xfrm>
            <a:off x="304800" y="3276600"/>
            <a:ext cx="3962400" cy="2971800"/>
          </a:xfrm>
          <a:prstGeom prst="rect">
            <a:avLst/>
          </a:prstGeom>
          <a:noFill/>
          <a:ln w="9525">
            <a:noFill/>
            <a:miter lim="800000"/>
            <a:headEnd/>
            <a:tailEnd/>
          </a:ln>
        </p:spPr>
      </p:pic>
      <p:pic>
        <p:nvPicPr>
          <p:cNvPr id="2051" name="Picture 3" descr="DSC01991"/>
          <p:cNvPicPr>
            <a:picLocks noChangeAspect="1" noChangeArrowheads="1"/>
          </p:cNvPicPr>
          <p:nvPr/>
        </p:nvPicPr>
        <p:blipFill>
          <a:blip r:embed="rId3" cstate="print"/>
          <a:srcRect/>
          <a:stretch>
            <a:fillRect/>
          </a:stretch>
        </p:blipFill>
        <p:spPr bwMode="auto">
          <a:xfrm>
            <a:off x="4547082" y="3276600"/>
            <a:ext cx="4139718" cy="310847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690F8773-A788-4FD0-99FA-5508F1748A3E}" type="slidenum">
              <a:rPr lang="en-GB" smtClean="0"/>
              <a:pPr/>
              <a:t>1</a:t>
            </a:fld>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ictures\labor pics 2\labor maps\aradhak maps.jpg"/>
          <p:cNvPicPr>
            <a:picLocks noChangeAspect="1" noChangeArrowheads="1"/>
          </p:cNvPicPr>
          <p:nvPr/>
        </p:nvPicPr>
        <p:blipFill>
          <a:blip r:embed="rId2"/>
          <a:srcRect/>
          <a:stretch>
            <a:fillRect/>
          </a:stretch>
        </p:blipFill>
        <p:spPr bwMode="auto">
          <a:xfrm>
            <a:off x="0" y="782645"/>
            <a:ext cx="9144000" cy="5292709"/>
          </a:xfrm>
          <a:prstGeom prst="rect">
            <a:avLst/>
          </a:prstGeom>
          <a:noFill/>
        </p:spPr>
      </p:pic>
      <p:sp>
        <p:nvSpPr>
          <p:cNvPr id="3" name="Slide Number Placeholder 2"/>
          <p:cNvSpPr>
            <a:spLocks noGrp="1"/>
          </p:cNvSpPr>
          <p:nvPr>
            <p:ph type="sldNum" sz="quarter" idx="12"/>
          </p:nvPr>
        </p:nvSpPr>
        <p:spPr/>
        <p:txBody>
          <a:bodyPr/>
          <a:lstStyle/>
          <a:p>
            <a:fld id="{690F8773-A788-4FD0-99FA-5508F1748A3E}" type="slidenum">
              <a:rPr lang="en-GB" smtClean="0"/>
              <a:pPr/>
              <a:t>10</a:t>
            </a:fld>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Group 2"/>
          <p:cNvGraphicFramePr>
            <a:graphicFrameLocks noGrp="1"/>
          </p:cNvGraphicFramePr>
          <p:nvPr/>
        </p:nvGraphicFramePr>
        <p:xfrm>
          <a:off x="198438" y="1143000"/>
          <a:ext cx="8640762" cy="4572000"/>
        </p:xfrm>
        <a:graphic>
          <a:graphicData uri="http://schemas.openxmlformats.org/drawingml/2006/table">
            <a:tbl>
              <a:tblPr/>
              <a:tblGrid>
                <a:gridCol w="1335087"/>
                <a:gridCol w="1039813"/>
                <a:gridCol w="974725"/>
                <a:gridCol w="993775"/>
                <a:gridCol w="765175"/>
                <a:gridCol w="865187"/>
                <a:gridCol w="723900"/>
                <a:gridCol w="800100"/>
                <a:gridCol w="1143000"/>
              </a:tblGrid>
              <a:tr h="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Castes</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No. of Families</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Number of Males</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Number of Females</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Grand Total</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en-GB"/>
                    </a:p>
                  </a:txBody>
                  <a:tcPr/>
                </a:tc>
                <a:tc vMerge="1">
                  <a:txBody>
                    <a:bodyPr/>
                    <a:lstStyle/>
                    <a:p>
                      <a:endParaRPr lang="en-GB"/>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Adults</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Children (below 14)</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Sub</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Total</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Adults</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Children (below 14)</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Sub</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Total</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Valmikis</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48</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55</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62</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117</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42</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71</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113</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230</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(52.0%)</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Other SCs</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21</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22</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31</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53</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17</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34</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51</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104</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(23.5%)</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Middle Caste</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14</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15</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28</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43</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14</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16</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30</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73</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(16.5%)</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Upper Castes</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05</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06</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08</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14</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03</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04</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07</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21</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(04.0%)</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Muslims</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03</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03</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03</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06</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04</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03</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07</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13</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(2.9%)</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Total</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91</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(20.6%)</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101</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(22.9%)</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132</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(29.9%)</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233</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(52.8%)</a:t>
                      </a:r>
                      <a:endParaRPr kumimoji="0" lang="en-US" sz="12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80</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(18.1%)</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128</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(29.0%)</a:t>
                      </a:r>
                      <a:endParaRPr kumimoji="0" lang="en-US" sz="12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208</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(47.1%)</a:t>
                      </a:r>
                      <a:endParaRPr kumimoji="0" lang="en-US" sz="12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441</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328" name="Rectangle 88"/>
          <p:cNvSpPr>
            <a:spLocks noChangeArrowheads="1"/>
          </p:cNvSpPr>
          <p:nvPr/>
        </p:nvSpPr>
        <p:spPr bwMode="auto">
          <a:xfrm>
            <a:off x="1600200" y="0"/>
            <a:ext cx="5835650" cy="915988"/>
          </a:xfrm>
          <a:prstGeom prst="rect">
            <a:avLst/>
          </a:prstGeom>
          <a:noFill/>
          <a:ln w="9525">
            <a:noFill/>
            <a:miter lim="800000"/>
            <a:headEnd/>
            <a:tailEnd/>
          </a:ln>
        </p:spPr>
        <p:txBody>
          <a:bodyPr wrap="none" anchor="ctr">
            <a:spAutoFit/>
          </a:bodyPr>
          <a:lstStyle/>
          <a:p>
            <a:pPr algn="ctr"/>
            <a:r>
              <a:rPr lang="en-US" b="1"/>
              <a:t>Table I</a:t>
            </a:r>
            <a:endParaRPr lang="en-US"/>
          </a:p>
          <a:p>
            <a:pPr algn="ctr"/>
            <a:r>
              <a:rPr lang="en-US" b="1"/>
              <a:t>DEMOGRAPHIC STRUCTURE OF ARADHAKNAGAR</a:t>
            </a:r>
            <a:endParaRPr lang="en-US"/>
          </a:p>
          <a:p>
            <a:pPr algn="ctr"/>
            <a:r>
              <a:rPr lang="en-US" b="1"/>
              <a:t>(MAY 1988)</a:t>
            </a:r>
          </a:p>
        </p:txBody>
      </p:sp>
      <p:sp>
        <p:nvSpPr>
          <p:cNvPr id="10329" name="Rectangle 89"/>
          <p:cNvSpPr>
            <a:spLocks noChangeArrowheads="1"/>
          </p:cNvSpPr>
          <p:nvPr/>
        </p:nvSpPr>
        <p:spPr bwMode="auto">
          <a:xfrm>
            <a:off x="0" y="5867400"/>
            <a:ext cx="9144000" cy="915988"/>
          </a:xfrm>
          <a:prstGeom prst="rect">
            <a:avLst/>
          </a:prstGeom>
          <a:noFill/>
          <a:ln w="9525">
            <a:noFill/>
            <a:miter lim="800000"/>
            <a:headEnd/>
            <a:tailEnd/>
          </a:ln>
        </p:spPr>
        <p:txBody>
          <a:bodyPr anchor="ctr">
            <a:spAutoFit/>
          </a:bodyPr>
          <a:lstStyle/>
          <a:p>
            <a:pPr algn="just"/>
            <a:r>
              <a:rPr lang="en-US" b="1"/>
              <a:t>Index:</a:t>
            </a:r>
            <a:r>
              <a:rPr lang="en-US"/>
              <a:t>  SC denotes Scheduled Castes including Valmikis, Jatavs, Kanjars and Nais in this region while Middle castes such as Jats, Gujars and Yadavs (Upper Middle Castes) and Teli, Kumhar, Ahir etc (or Lower Middle Castes).</a:t>
            </a:r>
          </a:p>
        </p:txBody>
      </p:sp>
      <p:sp>
        <p:nvSpPr>
          <p:cNvPr id="5" name="Slide Number Placeholder 4"/>
          <p:cNvSpPr>
            <a:spLocks noGrp="1"/>
          </p:cNvSpPr>
          <p:nvPr>
            <p:ph type="sldNum" sz="quarter" idx="12"/>
          </p:nvPr>
        </p:nvSpPr>
        <p:spPr/>
        <p:txBody>
          <a:bodyPr/>
          <a:lstStyle/>
          <a:p>
            <a:fld id="{690F8773-A788-4FD0-99FA-5508F1748A3E}" type="slidenum">
              <a:rPr lang="en-GB" smtClean="0"/>
              <a:pPr/>
              <a:t>11</a:t>
            </a:fld>
            <a:endParaRPr lang="en-GB"/>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133600" y="0"/>
            <a:ext cx="4891980" cy="923330"/>
          </a:xfrm>
          <a:prstGeom prst="rect">
            <a:avLst/>
          </a:prstGeom>
          <a:noFill/>
          <a:ln w="9525">
            <a:noFill/>
            <a:miter lim="800000"/>
            <a:headEnd/>
            <a:tailEnd/>
          </a:ln>
        </p:spPr>
        <p:txBody>
          <a:bodyPr wrap="none" anchor="ctr">
            <a:spAutoFit/>
          </a:bodyPr>
          <a:lstStyle/>
          <a:p>
            <a:pPr algn="ctr"/>
            <a:r>
              <a:rPr lang="en-US" b="1" dirty="0"/>
              <a:t>Table II</a:t>
            </a:r>
          </a:p>
          <a:p>
            <a:pPr algn="ctr"/>
            <a:r>
              <a:rPr lang="en-US" b="1" dirty="0"/>
              <a:t>DEMOGRAPHIC STRUCTURE OF ARADHAKNAGAR</a:t>
            </a:r>
          </a:p>
          <a:p>
            <a:pPr algn="ctr"/>
            <a:r>
              <a:rPr lang="en-US" b="1" dirty="0"/>
              <a:t>(AS PER SURVEY CONDUCTED IN JULY-SEPT </a:t>
            </a:r>
            <a:r>
              <a:rPr lang="en-US" b="1" dirty="0" smtClean="0"/>
              <a:t>2014)</a:t>
            </a:r>
            <a:endParaRPr lang="en-US" b="1" dirty="0"/>
          </a:p>
        </p:txBody>
      </p:sp>
      <p:graphicFrame>
        <p:nvGraphicFramePr>
          <p:cNvPr id="58371" name="Group 3"/>
          <p:cNvGraphicFramePr>
            <a:graphicFrameLocks noGrp="1"/>
          </p:cNvGraphicFramePr>
          <p:nvPr/>
        </p:nvGraphicFramePr>
        <p:xfrm>
          <a:off x="228600" y="998538"/>
          <a:ext cx="8610600" cy="5021264"/>
        </p:xfrm>
        <a:graphic>
          <a:graphicData uri="http://schemas.openxmlformats.org/drawingml/2006/table">
            <a:tbl>
              <a:tblPr/>
              <a:tblGrid>
                <a:gridCol w="801688"/>
                <a:gridCol w="793750"/>
                <a:gridCol w="830262"/>
                <a:gridCol w="828675"/>
                <a:gridCol w="676275"/>
                <a:gridCol w="844550"/>
                <a:gridCol w="828675"/>
                <a:gridCol w="844550"/>
                <a:gridCol w="760413"/>
                <a:gridCol w="587375"/>
                <a:gridCol w="814387"/>
              </a:tblGrid>
              <a:tr h="32385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Castes</a:t>
                      </a:r>
                      <a:endParaRPr kumimoji="0" lang="en-US" sz="1200" b="0" i="0" u="none" strike="noStrike" cap="none" normalizeH="0" baseline="0" dirty="0" smtClean="0">
                        <a:ln>
                          <a:noFill/>
                        </a:ln>
                        <a:solidFill>
                          <a:schemeClr val="tx1"/>
                        </a:solidFill>
                        <a:effectLst/>
                        <a:latin typeface="Arial"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No. of Families</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Number of Males</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Number of Females</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Grand Total</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3900">
                <a:tc vMerge="1">
                  <a:txBody>
                    <a:bodyPr/>
                    <a:lstStyle/>
                    <a:p>
                      <a:endParaRPr lang="en-GB"/>
                    </a:p>
                  </a:txBody>
                  <a:tcPr/>
                </a:tc>
                <a:tc vMerge="1">
                  <a:txBody>
                    <a:bodyPr/>
                    <a:lstStyle/>
                    <a:p>
                      <a:endParaRPr lang="en-GB"/>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In Working Age</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Children (below 14)</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Old (above 60)</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Total</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In Working Age</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Children (below 14)</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Old  (above 60)</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Total</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r>
              <a:tr h="582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Valmikis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160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260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228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23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511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232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225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28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485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996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(55.51%)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2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Others SCs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75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137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101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249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111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96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219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468</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(26.08%)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6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Middle Castes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32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43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46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04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Times New Roman" pitchFamily="18" charset="0"/>
                        </a:rPr>
                        <a:t>93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40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49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94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187</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(10.42%)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2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Upper Castes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47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22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06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75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22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06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48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123</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(6.85%)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3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Muslims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06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04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03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08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20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(1.11%)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5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Total</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292</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493</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(27.4%)</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402</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(22.4%)</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45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(2.5%)</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940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(52.39%)</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408</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(22.74)</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395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(22.01%)</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52</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(2.89%)</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854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Times New Roman" pitchFamily="18" charset="0"/>
                        </a:rPr>
                        <a:t>(47.6%)</a:t>
                      </a:r>
                      <a:endParaRPr kumimoji="0" lang="en-US" sz="900" b="0" i="0" u="none" strike="noStrike" cap="none" normalizeH="0" baseline="0" smtClean="0">
                        <a:ln>
                          <a:noFill/>
                        </a:ln>
                        <a:solidFill>
                          <a:schemeClr val="tx1"/>
                        </a:solidFill>
                        <a:effectLst/>
                        <a:latin typeface="Arial"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1794</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368" name="Rectangle 104"/>
          <p:cNvSpPr>
            <a:spLocks noChangeArrowheads="1"/>
          </p:cNvSpPr>
          <p:nvPr/>
        </p:nvSpPr>
        <p:spPr bwMode="auto">
          <a:xfrm>
            <a:off x="381000" y="6078538"/>
            <a:ext cx="8382000" cy="641350"/>
          </a:xfrm>
          <a:prstGeom prst="rect">
            <a:avLst/>
          </a:prstGeom>
          <a:noFill/>
          <a:ln w="9525">
            <a:noFill/>
            <a:miter lim="800000"/>
            <a:headEnd/>
            <a:tailEnd/>
          </a:ln>
        </p:spPr>
        <p:txBody>
          <a:bodyPr anchor="ctr">
            <a:spAutoFit/>
          </a:bodyPr>
          <a:lstStyle/>
          <a:p>
            <a:r>
              <a:rPr lang="en-US" b="1"/>
              <a:t>Index:</a:t>
            </a:r>
            <a:r>
              <a:rPr lang="en-US"/>
              <a:t>  SC denotes Scheduled  Castes including Valmikis and Jatavs; Middle Castes include Kumhars, Gujars and Yadavs. </a:t>
            </a:r>
          </a:p>
        </p:txBody>
      </p:sp>
      <p:sp>
        <p:nvSpPr>
          <p:cNvPr id="5" name="Slide Number Placeholder 4"/>
          <p:cNvSpPr>
            <a:spLocks noGrp="1"/>
          </p:cNvSpPr>
          <p:nvPr>
            <p:ph type="sldNum" sz="quarter" idx="12"/>
          </p:nvPr>
        </p:nvSpPr>
        <p:spPr/>
        <p:txBody>
          <a:bodyPr/>
          <a:lstStyle/>
          <a:p>
            <a:fld id="{690F8773-A788-4FD0-99FA-5508F1748A3E}" type="slidenum">
              <a:rPr lang="en-GB" smtClean="0"/>
              <a:pPr/>
              <a:t>12</a:t>
            </a:fld>
            <a:endParaRPr lang="en-GB"/>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63915"/>
            <a:ext cx="8534400" cy="6494085"/>
          </a:xfrm>
          <a:prstGeom prst="rect">
            <a:avLst/>
          </a:prstGeom>
          <a:noFill/>
        </p:spPr>
        <p:txBody>
          <a:bodyPr wrap="square" rtlCol="0">
            <a:spAutoFit/>
          </a:bodyPr>
          <a:lstStyle/>
          <a:p>
            <a:r>
              <a:rPr lang="en-US" sz="2000" b="1" dirty="0" smtClean="0"/>
              <a:t>Early History:-</a:t>
            </a:r>
          </a:p>
          <a:p>
            <a:endParaRPr lang="en-US" dirty="0" smtClean="0"/>
          </a:p>
          <a:p>
            <a:r>
              <a:rPr lang="en-US" dirty="0" smtClean="0"/>
              <a:t>The site was the outer edge of the village called </a:t>
            </a:r>
            <a:r>
              <a:rPr lang="en-US" dirty="0" err="1" smtClean="0"/>
              <a:t>Chikambarpur</a:t>
            </a:r>
            <a:r>
              <a:rPr lang="en-US" dirty="0" smtClean="0"/>
              <a:t> till 1960s.</a:t>
            </a:r>
          </a:p>
          <a:p>
            <a:endParaRPr lang="en-US" dirty="0" smtClean="0"/>
          </a:p>
          <a:p>
            <a:r>
              <a:rPr lang="en-US" dirty="0" smtClean="0"/>
              <a:t>It had been acquired along with other villages like </a:t>
            </a:r>
            <a:r>
              <a:rPr lang="en-US" dirty="0" err="1" smtClean="0"/>
              <a:t>Tahirpur</a:t>
            </a:r>
            <a:r>
              <a:rPr lang="en-US" dirty="0" smtClean="0"/>
              <a:t> and </a:t>
            </a:r>
            <a:r>
              <a:rPr lang="en-US" dirty="0" err="1" smtClean="0"/>
              <a:t>Jhilmil</a:t>
            </a:r>
            <a:r>
              <a:rPr lang="en-US" dirty="0" smtClean="0"/>
              <a:t> etc by the colonial administration in 1911 when the capital was shifted to Delhi.</a:t>
            </a:r>
          </a:p>
          <a:p>
            <a:endParaRPr lang="en-US" dirty="0" smtClean="0"/>
          </a:p>
          <a:p>
            <a:r>
              <a:rPr lang="en-US" dirty="0" smtClean="0"/>
              <a:t>In late 1960s, the first </a:t>
            </a:r>
            <a:r>
              <a:rPr lang="en-US" dirty="0" err="1" smtClean="0"/>
              <a:t>jhuggies</a:t>
            </a:r>
            <a:r>
              <a:rPr lang="en-US" dirty="0" smtClean="0"/>
              <a:t> were made as the UP border started developing as a major transport hub.</a:t>
            </a:r>
          </a:p>
          <a:p>
            <a:endParaRPr lang="en-US" dirty="0"/>
          </a:p>
          <a:p>
            <a:r>
              <a:rPr lang="en-US" dirty="0" smtClean="0"/>
              <a:t>The five acre plot on which Aradhaknagar exists, was a disputed plot between Ghaziabad and UP jurisdictions and between the railway and CPWD claims.</a:t>
            </a:r>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GB" dirty="0"/>
          </a:p>
        </p:txBody>
      </p:sp>
      <p:pic>
        <p:nvPicPr>
          <p:cNvPr id="6" name="Object 3"/>
          <p:cNvPicPr/>
          <p:nvPr/>
        </p:nvPicPr>
        <p:blipFill>
          <a:blip r:embed="rId2"/>
          <a:srcRect/>
          <a:stretch>
            <a:fillRect/>
          </a:stretch>
        </p:blipFill>
        <p:spPr bwMode="auto">
          <a:xfrm>
            <a:off x="457200" y="3962400"/>
            <a:ext cx="4114800" cy="2590800"/>
          </a:xfrm>
          <a:prstGeom prst="rect">
            <a:avLst/>
          </a:prstGeom>
          <a:noFill/>
        </p:spPr>
      </p:pic>
      <p:pic>
        <p:nvPicPr>
          <p:cNvPr id="7" name="Picture 3" descr="D:\Pictures\labor pics 2\Aradhak Pics\1989\scan0001.jpg"/>
          <p:cNvPicPr>
            <a:picLocks noChangeAspect="1" noChangeArrowheads="1"/>
          </p:cNvPicPr>
          <p:nvPr/>
        </p:nvPicPr>
        <p:blipFill>
          <a:blip r:embed="rId3"/>
          <a:srcRect/>
          <a:stretch>
            <a:fillRect/>
          </a:stretch>
        </p:blipFill>
        <p:spPr bwMode="auto">
          <a:xfrm>
            <a:off x="4724400" y="3886200"/>
            <a:ext cx="3941763" cy="2743200"/>
          </a:xfrm>
          <a:prstGeom prst="rect">
            <a:avLst/>
          </a:prstGeom>
          <a:noFill/>
        </p:spPr>
      </p:pic>
      <p:sp>
        <p:nvSpPr>
          <p:cNvPr id="5" name="Slide Number Placeholder 4"/>
          <p:cNvSpPr>
            <a:spLocks noGrp="1"/>
          </p:cNvSpPr>
          <p:nvPr>
            <p:ph type="sldNum" sz="quarter" idx="12"/>
          </p:nvPr>
        </p:nvSpPr>
        <p:spPr/>
        <p:txBody>
          <a:bodyPr/>
          <a:lstStyle/>
          <a:p>
            <a:fld id="{690F8773-A788-4FD0-99FA-5508F1748A3E}" type="slidenum">
              <a:rPr lang="en-GB" smtClean="0"/>
              <a:pPr/>
              <a:t>13</a:t>
            </a:fld>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172200"/>
          </a:xfrm>
        </p:spPr>
        <p:txBody>
          <a:bodyPr>
            <a:noAutofit/>
          </a:bodyPr>
          <a:lstStyle/>
          <a:p>
            <a:pPr algn="l"/>
            <a:r>
              <a:rPr lang="en-US" sz="2400" b="1" dirty="0" smtClean="0"/>
              <a:t/>
            </a:r>
            <a:br>
              <a:rPr lang="en-US" sz="2400" b="1" dirty="0" smtClean="0"/>
            </a:br>
            <a:r>
              <a:rPr lang="en-US" sz="2400" b="1" dirty="0" smtClean="0"/>
              <a:t>Growth of Infrastructure and Services in Aradhaknagar:-</a:t>
            </a:r>
            <a:r>
              <a:rPr lang="en-US" sz="2000" b="1" dirty="0" smtClean="0"/>
              <a:t/>
            </a:r>
            <a:br>
              <a:rPr lang="en-US" sz="2000" b="1" dirty="0" smtClean="0"/>
            </a:br>
            <a:r>
              <a:rPr lang="en-US" sz="2000" b="1" dirty="0" smtClean="0"/>
              <a:t/>
            </a:r>
            <a:br>
              <a:rPr lang="en-US" sz="2000" b="1" dirty="0" smtClean="0"/>
            </a:br>
            <a:r>
              <a:rPr lang="en-US" sz="2000" b="1" dirty="0" smtClean="0"/>
              <a:t>1970s</a:t>
            </a:r>
            <a:r>
              <a:rPr lang="en-US" sz="2000" dirty="0" smtClean="0"/>
              <a:t>: Poor migrants started settling here as demand for domestic maids and factory labor grew in upcoming </a:t>
            </a:r>
            <a:r>
              <a:rPr lang="en-US" sz="2000" dirty="0" err="1" smtClean="0"/>
              <a:t>Vivek</a:t>
            </a:r>
            <a:r>
              <a:rPr lang="en-US" sz="2000" dirty="0" smtClean="0"/>
              <a:t> </a:t>
            </a:r>
            <a:r>
              <a:rPr lang="en-US" sz="2000" dirty="0" err="1" smtClean="0"/>
              <a:t>Vihar</a:t>
            </a:r>
            <a:r>
              <a:rPr lang="en-US" sz="2000" dirty="0" smtClean="0"/>
              <a:t>, </a:t>
            </a:r>
            <a:r>
              <a:rPr lang="en-US" sz="2000" dirty="0" err="1" smtClean="0"/>
              <a:t>Jhilmil</a:t>
            </a:r>
            <a:r>
              <a:rPr lang="en-US" sz="2000" dirty="0" smtClean="0"/>
              <a:t> Industrial Area etc. An informal primary school set up by </a:t>
            </a:r>
            <a:r>
              <a:rPr lang="en-US" sz="2000" dirty="0" err="1" smtClean="0"/>
              <a:t>Hari</a:t>
            </a:r>
            <a:r>
              <a:rPr lang="en-US" sz="2000" dirty="0" smtClean="0"/>
              <a:t> Prasad </a:t>
            </a:r>
            <a:r>
              <a:rPr lang="en-US" sz="2000" dirty="0" err="1" smtClean="0"/>
              <a:t>Mishra</a:t>
            </a:r>
            <a:r>
              <a:rPr lang="en-US" sz="2000" dirty="0" smtClean="0"/>
              <a:t> who became first </a:t>
            </a:r>
            <a:r>
              <a:rPr lang="en-US" sz="2000" dirty="0" err="1" smtClean="0"/>
              <a:t>pradhan</a:t>
            </a:r>
            <a:r>
              <a:rPr lang="en-US" sz="2000" dirty="0" smtClean="0"/>
              <a:t> linked to MP H.K.L </a:t>
            </a:r>
            <a:r>
              <a:rPr lang="en-US" sz="2000" dirty="0" err="1" smtClean="0"/>
              <a:t>Bhagat</a:t>
            </a:r>
            <a:r>
              <a:rPr lang="en-US" sz="2000" dirty="0" smtClean="0"/>
              <a:t>.</a:t>
            </a:r>
            <a:br>
              <a:rPr lang="en-US" sz="2000" dirty="0" smtClean="0"/>
            </a:br>
            <a:r>
              <a:rPr lang="en-US" sz="2000" dirty="0" smtClean="0"/>
              <a:t/>
            </a:r>
            <a:br>
              <a:rPr lang="en-US" sz="2000" dirty="0" smtClean="0"/>
            </a:br>
            <a:r>
              <a:rPr lang="en-US" sz="2000" b="1" dirty="0" smtClean="0"/>
              <a:t>1980s</a:t>
            </a:r>
            <a:r>
              <a:rPr lang="en-US" sz="2000" dirty="0" smtClean="0"/>
              <a:t>: The residents were registered as voters and voted for the first time in 1982 under tutelage of the Congress MP. Street lights, common hand pumps, brick lanes came at snail’s pace along with elections generally.</a:t>
            </a:r>
            <a:br>
              <a:rPr lang="en-US" sz="2000" dirty="0" smtClean="0"/>
            </a:br>
            <a:r>
              <a:rPr lang="en-US" sz="2000" dirty="0" smtClean="0"/>
              <a:t/>
            </a:r>
            <a:br>
              <a:rPr lang="en-US" sz="2000" dirty="0" smtClean="0"/>
            </a:br>
            <a:r>
              <a:rPr lang="en-US" sz="2000" b="1" dirty="0" smtClean="0"/>
              <a:t>1990s</a:t>
            </a:r>
            <a:r>
              <a:rPr lang="en-US" sz="2000" dirty="0" smtClean="0"/>
              <a:t>: </a:t>
            </a:r>
            <a:r>
              <a:rPr lang="en-US" sz="2000" dirty="0" err="1" smtClean="0"/>
              <a:t>Valmiki</a:t>
            </a:r>
            <a:r>
              <a:rPr lang="en-US" sz="2000" dirty="0" smtClean="0"/>
              <a:t> temple, </a:t>
            </a:r>
            <a:r>
              <a:rPr lang="en-US" sz="2000" dirty="0" err="1" smtClean="0"/>
              <a:t>pucca</a:t>
            </a:r>
            <a:r>
              <a:rPr lang="en-US" sz="2000" dirty="0" smtClean="0"/>
              <a:t> housing after flooding, bore well, water tanker, electric meters, </a:t>
            </a:r>
            <a:r>
              <a:rPr lang="en-US" sz="2000" dirty="0" err="1" smtClean="0"/>
              <a:t>creche</a:t>
            </a:r>
            <a:r>
              <a:rPr lang="en-US" sz="2000" dirty="0" smtClean="0"/>
              <a:t> cum vocational centre run by YMCA, cheaper ration and small pensions.</a:t>
            </a:r>
            <a:br>
              <a:rPr lang="en-US" sz="2000" dirty="0" smtClean="0"/>
            </a:br>
            <a:r>
              <a:rPr lang="en-US" sz="2000" dirty="0"/>
              <a:t/>
            </a:r>
            <a:br>
              <a:rPr lang="en-US" sz="2000" dirty="0"/>
            </a:br>
            <a:r>
              <a:rPr lang="en-US" sz="2000" b="1" dirty="0" smtClean="0"/>
              <a:t>2000s</a:t>
            </a:r>
            <a:r>
              <a:rPr lang="en-US" sz="2000" dirty="0" smtClean="0"/>
              <a:t>: </a:t>
            </a:r>
            <a:r>
              <a:rPr lang="en-US" sz="2000" dirty="0" err="1" smtClean="0"/>
              <a:t>Sulabh</a:t>
            </a:r>
            <a:r>
              <a:rPr lang="en-US" sz="2000" dirty="0" smtClean="0"/>
              <a:t> </a:t>
            </a:r>
            <a:r>
              <a:rPr lang="en-US" sz="2000" dirty="0" err="1" smtClean="0"/>
              <a:t>Shauchalay</a:t>
            </a:r>
            <a:r>
              <a:rPr lang="en-US" sz="2000" dirty="0" smtClean="0"/>
              <a:t>, community centre, half finished park, mid day meals and scholarships in schools. But also demolition for commonwealth games.</a:t>
            </a:r>
            <a:br>
              <a:rPr lang="en-US" sz="2000" dirty="0" smtClean="0"/>
            </a:br>
            <a:r>
              <a:rPr lang="en-US" sz="2000" dirty="0"/>
              <a:t/>
            </a:r>
            <a:br>
              <a:rPr lang="en-US" sz="2000" dirty="0"/>
            </a:br>
            <a:r>
              <a:rPr lang="en-US" sz="2000" b="1" dirty="0" smtClean="0"/>
              <a:t>2010s</a:t>
            </a:r>
            <a:r>
              <a:rPr lang="en-US" sz="2000" dirty="0" smtClean="0"/>
              <a:t>: electric pump for cleaning drain, new ration cards, more pensions, </a:t>
            </a:r>
            <a:r>
              <a:rPr lang="en-US" sz="2000" dirty="0" err="1" smtClean="0"/>
              <a:t>subsidised</a:t>
            </a:r>
            <a:r>
              <a:rPr lang="en-US" sz="2000" dirty="0" smtClean="0"/>
              <a:t> cooking gas, health card (not useful yet), </a:t>
            </a:r>
            <a:r>
              <a:rPr lang="en-US" sz="2000" dirty="0" err="1" smtClean="0"/>
              <a:t>suraksha</a:t>
            </a:r>
            <a:r>
              <a:rPr lang="en-US" sz="2000" dirty="0" smtClean="0"/>
              <a:t> </a:t>
            </a:r>
            <a:r>
              <a:rPr lang="en-US" sz="2000" dirty="0" err="1" smtClean="0"/>
              <a:t>beema</a:t>
            </a:r>
            <a:r>
              <a:rPr lang="en-US" sz="2000" dirty="0" smtClean="0"/>
              <a:t> </a:t>
            </a:r>
            <a:r>
              <a:rPr lang="en-US" sz="2000" dirty="0" err="1" smtClean="0"/>
              <a:t>yojna</a:t>
            </a:r>
            <a:r>
              <a:rPr lang="en-US" sz="2000" dirty="0" smtClean="0"/>
              <a:t>.</a:t>
            </a:r>
            <a:br>
              <a:rPr lang="en-US" sz="2000" dirty="0" smtClean="0"/>
            </a:br>
            <a:r>
              <a:rPr lang="en-US" sz="2000" b="1" dirty="0" smtClean="0"/>
              <a:t/>
            </a:r>
            <a:br>
              <a:rPr lang="en-US" sz="2000" b="1" dirty="0" smtClean="0"/>
            </a:br>
            <a:endParaRPr lang="en-GB" sz="2000" dirty="0"/>
          </a:p>
        </p:txBody>
      </p:sp>
      <p:sp>
        <p:nvSpPr>
          <p:cNvPr id="3" name="Slide Number Placeholder 2"/>
          <p:cNvSpPr>
            <a:spLocks noGrp="1"/>
          </p:cNvSpPr>
          <p:nvPr>
            <p:ph type="sldNum" sz="quarter" idx="12"/>
          </p:nvPr>
        </p:nvSpPr>
        <p:spPr/>
        <p:txBody>
          <a:bodyPr/>
          <a:lstStyle/>
          <a:p>
            <a:fld id="{690F8773-A788-4FD0-99FA-5508F1748A3E}" type="slidenum">
              <a:rPr lang="en-GB" smtClean="0"/>
              <a:pPr/>
              <a:t>14</a:t>
            </a:fld>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D:\Pictures\labor pics 2\Aradhak Pics\1989\scan0004.jpg"/>
          <p:cNvPicPr>
            <a:picLocks noChangeAspect="1" noChangeArrowheads="1"/>
          </p:cNvPicPr>
          <p:nvPr/>
        </p:nvPicPr>
        <p:blipFill>
          <a:blip r:embed="rId2"/>
          <a:srcRect/>
          <a:stretch>
            <a:fillRect/>
          </a:stretch>
        </p:blipFill>
        <p:spPr bwMode="auto">
          <a:xfrm>
            <a:off x="381000" y="685800"/>
            <a:ext cx="3963987" cy="2835275"/>
          </a:xfrm>
          <a:prstGeom prst="rect">
            <a:avLst/>
          </a:prstGeom>
          <a:noFill/>
        </p:spPr>
      </p:pic>
      <p:pic>
        <p:nvPicPr>
          <p:cNvPr id="2054" name="Picture 6" descr="D:\Pictures\labor pics 2\Aradhak Pics\1989\scan0002.jpg"/>
          <p:cNvPicPr>
            <a:picLocks noChangeAspect="1" noChangeArrowheads="1"/>
          </p:cNvPicPr>
          <p:nvPr/>
        </p:nvPicPr>
        <p:blipFill>
          <a:blip r:embed="rId3"/>
          <a:srcRect/>
          <a:stretch>
            <a:fillRect/>
          </a:stretch>
        </p:blipFill>
        <p:spPr bwMode="auto">
          <a:xfrm>
            <a:off x="4876800" y="685800"/>
            <a:ext cx="4027487" cy="2835275"/>
          </a:xfrm>
          <a:prstGeom prst="rect">
            <a:avLst/>
          </a:prstGeom>
          <a:noFill/>
        </p:spPr>
      </p:pic>
      <p:sp>
        <p:nvSpPr>
          <p:cNvPr id="6" name="TextBox 5"/>
          <p:cNvSpPr txBox="1"/>
          <p:nvPr/>
        </p:nvSpPr>
        <p:spPr>
          <a:xfrm>
            <a:off x="3657600" y="304800"/>
            <a:ext cx="2091150" cy="400110"/>
          </a:xfrm>
          <a:prstGeom prst="rect">
            <a:avLst/>
          </a:prstGeom>
          <a:noFill/>
        </p:spPr>
        <p:txBody>
          <a:bodyPr wrap="none" rtlCol="0">
            <a:spAutoFit/>
          </a:bodyPr>
          <a:lstStyle/>
          <a:p>
            <a:r>
              <a:rPr lang="en-US" sz="2000" b="1" dirty="0" smtClean="0"/>
              <a:t>Images from 1988</a:t>
            </a:r>
            <a:endParaRPr lang="en-GB" sz="2000" b="1" dirty="0"/>
          </a:p>
        </p:txBody>
      </p:sp>
      <p:pic>
        <p:nvPicPr>
          <p:cNvPr id="8" name="Picture 1" descr="D:\Pictures\labor pics 2\Aradhak Pics\aradh aug 09\DSC01291.JPG"/>
          <p:cNvPicPr>
            <a:picLocks noChangeAspect="1" noChangeArrowheads="1"/>
          </p:cNvPicPr>
          <p:nvPr/>
        </p:nvPicPr>
        <p:blipFill>
          <a:blip r:embed="rId4"/>
          <a:srcRect/>
          <a:stretch>
            <a:fillRect/>
          </a:stretch>
        </p:blipFill>
        <p:spPr bwMode="auto">
          <a:xfrm>
            <a:off x="533400" y="4114800"/>
            <a:ext cx="3657600" cy="2743200"/>
          </a:xfrm>
          <a:prstGeom prst="rect">
            <a:avLst/>
          </a:prstGeom>
          <a:noFill/>
        </p:spPr>
      </p:pic>
      <p:pic>
        <p:nvPicPr>
          <p:cNvPr id="9" name="Picture 8"/>
          <p:cNvPicPr/>
          <p:nvPr/>
        </p:nvPicPr>
        <p:blipFill>
          <a:blip r:embed="rId5"/>
          <a:srcRect/>
          <a:stretch>
            <a:fillRect/>
          </a:stretch>
        </p:blipFill>
        <p:spPr bwMode="auto">
          <a:xfrm>
            <a:off x="5257800" y="3962400"/>
            <a:ext cx="3429000" cy="2895600"/>
          </a:xfrm>
          <a:prstGeom prst="rect">
            <a:avLst/>
          </a:prstGeom>
          <a:noFill/>
          <a:ln w="9525">
            <a:noFill/>
            <a:miter lim="800000"/>
            <a:headEnd/>
            <a:tailEnd/>
          </a:ln>
        </p:spPr>
      </p:pic>
      <p:sp>
        <p:nvSpPr>
          <p:cNvPr id="10" name="TextBox 9"/>
          <p:cNvSpPr txBox="1"/>
          <p:nvPr/>
        </p:nvSpPr>
        <p:spPr>
          <a:xfrm>
            <a:off x="3657600" y="3505200"/>
            <a:ext cx="2378793" cy="400110"/>
          </a:xfrm>
          <a:prstGeom prst="rect">
            <a:avLst/>
          </a:prstGeom>
          <a:noFill/>
        </p:spPr>
        <p:txBody>
          <a:bodyPr wrap="none" rtlCol="0">
            <a:spAutoFit/>
          </a:bodyPr>
          <a:lstStyle/>
          <a:p>
            <a:r>
              <a:rPr lang="en-US" sz="2000" b="1" dirty="0" smtClean="0"/>
              <a:t>Aradhaknagar, 2014</a:t>
            </a:r>
            <a:endParaRPr lang="en-GB" sz="2000" b="1" dirty="0"/>
          </a:p>
        </p:txBody>
      </p:sp>
      <p:sp>
        <p:nvSpPr>
          <p:cNvPr id="11" name="Slide Number Placeholder 10"/>
          <p:cNvSpPr>
            <a:spLocks noGrp="1"/>
          </p:cNvSpPr>
          <p:nvPr>
            <p:ph type="sldNum" sz="quarter" idx="12"/>
          </p:nvPr>
        </p:nvSpPr>
        <p:spPr/>
        <p:txBody>
          <a:bodyPr/>
          <a:lstStyle/>
          <a:p>
            <a:fld id="{690F8773-A788-4FD0-99FA-5508F1748A3E}" type="slidenum">
              <a:rPr lang="en-GB" smtClean="0"/>
              <a:pPr/>
              <a:t>15</a:t>
            </a:fld>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Pictures\labor pics 2\misc\work photo\New folder\DSC03176.JPG"/>
          <p:cNvPicPr/>
          <p:nvPr/>
        </p:nvPicPr>
        <p:blipFill>
          <a:blip r:embed="rId2" cstate="print"/>
          <a:srcRect/>
          <a:stretch>
            <a:fillRect/>
          </a:stretch>
        </p:blipFill>
        <p:spPr bwMode="auto">
          <a:xfrm>
            <a:off x="5257800" y="3962400"/>
            <a:ext cx="3399155" cy="2682716"/>
          </a:xfrm>
          <a:prstGeom prst="rect">
            <a:avLst/>
          </a:prstGeom>
          <a:noFill/>
          <a:ln w="9525">
            <a:noFill/>
            <a:miter lim="800000"/>
            <a:headEnd/>
            <a:tailEnd/>
          </a:ln>
        </p:spPr>
      </p:pic>
      <p:pic>
        <p:nvPicPr>
          <p:cNvPr id="3" name="Picture 2" descr="D:\Pictures\labor pics 2\Aradhak Pics\ar 16.05.2015\20150516_183913.jpg"/>
          <p:cNvPicPr/>
          <p:nvPr/>
        </p:nvPicPr>
        <p:blipFill>
          <a:blip r:embed="rId3" cstate="print"/>
          <a:srcRect/>
          <a:stretch>
            <a:fillRect/>
          </a:stretch>
        </p:blipFill>
        <p:spPr bwMode="auto">
          <a:xfrm>
            <a:off x="381000" y="762000"/>
            <a:ext cx="2743199" cy="3200400"/>
          </a:xfrm>
          <a:prstGeom prst="rect">
            <a:avLst/>
          </a:prstGeom>
          <a:noFill/>
          <a:ln w="9525">
            <a:noFill/>
            <a:miter lim="800000"/>
            <a:headEnd/>
            <a:tailEnd/>
          </a:ln>
        </p:spPr>
      </p:pic>
      <p:pic>
        <p:nvPicPr>
          <p:cNvPr id="4" name="Picture 3" descr="D:\Pictures\labor pics 2\Aradhak Pics\ar 16.05.2015\20150516_184514.jpg"/>
          <p:cNvPicPr/>
          <p:nvPr/>
        </p:nvPicPr>
        <p:blipFill>
          <a:blip r:embed="rId4" cstate="print"/>
          <a:srcRect/>
          <a:stretch>
            <a:fillRect/>
          </a:stretch>
        </p:blipFill>
        <p:spPr bwMode="auto">
          <a:xfrm>
            <a:off x="381000" y="4114800"/>
            <a:ext cx="3352800" cy="2562225"/>
          </a:xfrm>
          <a:prstGeom prst="rect">
            <a:avLst/>
          </a:prstGeom>
          <a:noFill/>
          <a:ln w="9525">
            <a:noFill/>
            <a:miter lim="800000"/>
            <a:headEnd/>
            <a:tailEnd/>
          </a:ln>
        </p:spPr>
      </p:pic>
      <p:sp>
        <p:nvSpPr>
          <p:cNvPr id="6" name="TextBox 5"/>
          <p:cNvSpPr txBox="1"/>
          <p:nvPr/>
        </p:nvSpPr>
        <p:spPr>
          <a:xfrm>
            <a:off x="2667000" y="152400"/>
            <a:ext cx="3574184" cy="523220"/>
          </a:xfrm>
          <a:prstGeom prst="rect">
            <a:avLst/>
          </a:prstGeom>
          <a:noFill/>
        </p:spPr>
        <p:txBody>
          <a:bodyPr wrap="none" rtlCol="0">
            <a:spAutoFit/>
          </a:bodyPr>
          <a:lstStyle/>
          <a:p>
            <a:r>
              <a:rPr lang="en-US" sz="2800" b="1" dirty="0" smtClean="0"/>
              <a:t>Added Assets, 2000-15</a:t>
            </a:r>
            <a:endParaRPr lang="en-GB" sz="2800" b="1" dirty="0"/>
          </a:p>
        </p:txBody>
      </p:sp>
      <p:pic>
        <p:nvPicPr>
          <p:cNvPr id="57347" name="Picture 3" descr="D:\Pictures\labor pics 2\Aradhak Pics\aradhak jan 09\DSC01062.JPG"/>
          <p:cNvPicPr>
            <a:picLocks noChangeAspect="1" noChangeArrowheads="1"/>
          </p:cNvPicPr>
          <p:nvPr/>
        </p:nvPicPr>
        <p:blipFill>
          <a:blip r:embed="rId5"/>
          <a:srcRect/>
          <a:stretch>
            <a:fillRect/>
          </a:stretch>
        </p:blipFill>
        <p:spPr bwMode="auto">
          <a:xfrm>
            <a:off x="5029200" y="914400"/>
            <a:ext cx="3556000" cy="2667000"/>
          </a:xfrm>
          <a:prstGeom prst="rect">
            <a:avLst/>
          </a:prstGeom>
          <a:noFill/>
        </p:spPr>
      </p:pic>
      <p:sp>
        <p:nvSpPr>
          <p:cNvPr id="7" name="Slide Number Placeholder 6"/>
          <p:cNvSpPr>
            <a:spLocks noGrp="1"/>
          </p:cNvSpPr>
          <p:nvPr>
            <p:ph type="sldNum" sz="quarter" idx="12"/>
          </p:nvPr>
        </p:nvSpPr>
        <p:spPr/>
        <p:txBody>
          <a:bodyPr/>
          <a:lstStyle/>
          <a:p>
            <a:fld id="{690F8773-A788-4FD0-99FA-5508F1748A3E}" type="slidenum">
              <a:rPr lang="en-GB" smtClean="0"/>
              <a:pPr/>
              <a:t>16</a:t>
            </a:fld>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457200" y="457201"/>
            <a:ext cx="4800600" cy="2895600"/>
          </a:xfrm>
        </p:spPr>
        <p:txBody>
          <a:bodyPr>
            <a:normAutofit fontScale="92500" lnSpcReduction="10000"/>
          </a:bodyPr>
          <a:lstStyle/>
          <a:p>
            <a:pPr>
              <a:buNone/>
            </a:pPr>
            <a:r>
              <a:rPr lang="en-US" sz="1800" b="1" dirty="0" smtClean="0">
                <a:latin typeface="Times New Roman" pitchFamily="18" charset="0"/>
                <a:cs typeface="Times New Roman" pitchFamily="18" charset="0"/>
              </a:rPr>
              <a:t>Change since 1988:-</a:t>
            </a:r>
          </a:p>
          <a:p>
            <a:pPr>
              <a:buNone/>
            </a:pPr>
            <a:endParaRPr lang="en-US" sz="1800" b="1"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Only two houses were </a:t>
            </a:r>
            <a:r>
              <a:rPr lang="en-US" sz="1800" dirty="0" err="1" smtClean="0">
                <a:latin typeface="Times New Roman" pitchFamily="18" charset="0"/>
                <a:cs typeface="Times New Roman" pitchFamily="18" charset="0"/>
              </a:rPr>
              <a:t>pucca</a:t>
            </a:r>
            <a:r>
              <a:rPr lang="en-US" sz="1800" dirty="0" smtClean="0">
                <a:latin typeface="Times New Roman" pitchFamily="18" charset="0"/>
                <a:cs typeface="Times New Roman" pitchFamily="18" charset="0"/>
              </a:rPr>
              <a:t> in </a:t>
            </a:r>
          </a:p>
          <a:p>
            <a:pPr>
              <a:buNone/>
            </a:pPr>
            <a:r>
              <a:rPr lang="en-US" sz="1800" dirty="0" smtClean="0">
                <a:latin typeface="Times New Roman" pitchFamily="18" charset="0"/>
                <a:cs typeface="Times New Roman" pitchFamily="18" charset="0"/>
              </a:rPr>
              <a:t>Aradhaknagar in 1988; now only four are </a:t>
            </a:r>
            <a:r>
              <a:rPr lang="en-US" sz="1800" dirty="0" err="1" smtClean="0">
                <a:latin typeface="Times New Roman" pitchFamily="18" charset="0"/>
                <a:cs typeface="Times New Roman" pitchFamily="18" charset="0"/>
              </a:rPr>
              <a:t>kacha</a:t>
            </a:r>
            <a:endParaRPr lang="en-GB" sz="18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Poverty down, some improvements in assets and </a:t>
            </a:r>
          </a:p>
          <a:p>
            <a:pPr>
              <a:buNone/>
            </a:pPr>
            <a:r>
              <a:rPr lang="en-US" sz="1800" dirty="0" smtClean="0">
                <a:latin typeface="Times New Roman" pitchFamily="18" charset="0"/>
                <a:cs typeface="Times New Roman" pitchFamily="18" charset="0"/>
              </a:rPr>
              <a:t>amenities; public transport; literacy; health </a:t>
            </a:r>
            <a:r>
              <a:rPr lang="en-US" sz="1800" dirty="0" err="1" smtClean="0">
                <a:latin typeface="Times New Roman" pitchFamily="18" charset="0"/>
                <a:cs typeface="Times New Roman" pitchFamily="18" charset="0"/>
              </a:rPr>
              <a:t>infrast</a:t>
            </a:r>
            <a:endParaRPr lang="en-US" sz="18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Single party rule over; </a:t>
            </a:r>
          </a:p>
          <a:p>
            <a:pPr>
              <a:buNone/>
            </a:pPr>
            <a:endParaRPr lang="en-US" sz="18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Negative side: pollution; rising expectations; </a:t>
            </a:r>
          </a:p>
          <a:p>
            <a:pPr>
              <a:buNone/>
            </a:pPr>
            <a:r>
              <a:rPr lang="en-US" sz="1800" dirty="0" smtClean="0">
                <a:latin typeface="Times New Roman" pitchFamily="18" charset="0"/>
                <a:cs typeface="Times New Roman" pitchFamily="18" charset="0"/>
              </a:rPr>
              <a:t>drunkenness and crime; anomie.</a:t>
            </a:r>
          </a:p>
          <a:p>
            <a:pPr>
              <a:buNone/>
            </a:pPr>
            <a:endParaRPr lang="en-GB" sz="1800" dirty="0">
              <a:latin typeface="Times New Roman" pitchFamily="18" charset="0"/>
              <a:cs typeface="Times New Roman" pitchFamily="18" charset="0"/>
            </a:endParaRPr>
          </a:p>
        </p:txBody>
      </p:sp>
      <p:pic>
        <p:nvPicPr>
          <p:cNvPr id="8" name="Object 3"/>
          <p:cNvPicPr/>
          <p:nvPr/>
        </p:nvPicPr>
        <p:blipFill>
          <a:blip r:embed="rId2"/>
          <a:srcRect/>
          <a:stretch>
            <a:fillRect/>
          </a:stretch>
        </p:blipFill>
        <p:spPr bwMode="auto">
          <a:xfrm>
            <a:off x="5257800" y="762000"/>
            <a:ext cx="3886200" cy="2743200"/>
          </a:xfrm>
          <a:prstGeom prst="rect">
            <a:avLst/>
          </a:prstGeom>
          <a:noFill/>
        </p:spPr>
      </p:pic>
      <p:pic>
        <p:nvPicPr>
          <p:cNvPr id="9" name="Picture 8"/>
          <p:cNvPicPr/>
          <p:nvPr/>
        </p:nvPicPr>
        <p:blipFill>
          <a:blip r:embed="rId3"/>
          <a:srcRect/>
          <a:stretch>
            <a:fillRect/>
          </a:stretch>
        </p:blipFill>
        <p:spPr bwMode="auto">
          <a:xfrm>
            <a:off x="609600" y="3810000"/>
            <a:ext cx="3962400" cy="2895600"/>
          </a:xfrm>
          <a:prstGeom prst="rect">
            <a:avLst/>
          </a:prstGeom>
          <a:noFill/>
          <a:ln w="9525">
            <a:miter lim="800000"/>
            <a:headEnd/>
            <a:tailEnd/>
          </a:ln>
          <a:effectLst/>
        </p:spPr>
      </p:pic>
      <p:pic>
        <p:nvPicPr>
          <p:cNvPr id="6" name="Picture 2" descr="D:\presenns\google map ar\kh.jpg"/>
          <p:cNvPicPr>
            <a:picLocks noChangeAspect="1" noChangeArrowheads="1"/>
          </p:cNvPicPr>
          <p:nvPr/>
        </p:nvPicPr>
        <p:blipFill>
          <a:blip r:embed="rId4"/>
          <a:srcRect/>
          <a:stretch>
            <a:fillRect/>
          </a:stretch>
        </p:blipFill>
        <p:spPr bwMode="auto">
          <a:xfrm>
            <a:off x="5791200" y="3657600"/>
            <a:ext cx="2971800" cy="2971800"/>
          </a:xfrm>
          <a:prstGeom prst="rect">
            <a:avLst/>
          </a:prstGeom>
          <a:noFill/>
        </p:spPr>
      </p:pic>
      <p:sp>
        <p:nvSpPr>
          <p:cNvPr id="7" name="Slide Number Placeholder 6"/>
          <p:cNvSpPr>
            <a:spLocks noGrp="1"/>
          </p:cNvSpPr>
          <p:nvPr>
            <p:ph type="sldNum" sz="quarter" idx="12"/>
          </p:nvPr>
        </p:nvSpPr>
        <p:spPr/>
        <p:txBody>
          <a:bodyPr/>
          <a:lstStyle/>
          <a:p>
            <a:fld id="{690F8773-A788-4FD0-99FA-5508F1748A3E}" type="slidenum">
              <a:rPr lang="en-GB" smtClean="0"/>
              <a:pPr/>
              <a:t>17</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1981200"/>
          </a:xfrm>
        </p:spPr>
        <p:txBody>
          <a:bodyPr>
            <a:noAutofit/>
          </a:bodyPr>
          <a:lstStyle/>
          <a:p>
            <a:pPr algn="l"/>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smtClean="0"/>
              <a:t>Personal investments in houses, consumer durables far ahead of Infrastructure growth.</a:t>
            </a:r>
            <a:r>
              <a:rPr lang="en-US" sz="2000" dirty="0" smtClean="0"/>
              <a:t/>
            </a:r>
            <a:br>
              <a:rPr lang="en-US" sz="2000" dirty="0" smtClean="0"/>
            </a:br>
            <a:r>
              <a:rPr lang="en-US" sz="2000" dirty="0" smtClean="0"/>
              <a:t/>
            </a:r>
            <a:br>
              <a:rPr lang="en-US" sz="2000" dirty="0" smtClean="0"/>
            </a:br>
            <a:r>
              <a:rPr lang="en-US" sz="2000" dirty="0" smtClean="0"/>
              <a:t>Small improvements in salaries, wages and family incomes since 1990s.</a:t>
            </a:r>
            <a:br>
              <a:rPr lang="en-US" sz="2000" dirty="0" smtClean="0"/>
            </a:br>
            <a:r>
              <a:rPr lang="en-US" sz="2000" dirty="0" smtClean="0"/>
              <a:t/>
            </a:r>
            <a:br>
              <a:rPr lang="en-US" sz="2000" dirty="0" smtClean="0"/>
            </a:br>
            <a:r>
              <a:rPr lang="en-US" sz="2000" dirty="0" smtClean="0">
                <a:latin typeface="Times New Roman" pitchFamily="18" charset="0"/>
                <a:cs typeface="Times New Roman" pitchFamily="18" charset="0"/>
              </a:rPr>
              <a:t>Real wages have risen by about 100% since 1991, an unparalleled development in Indian history; gap between skilled and unskilled wage down from 100 to about 50%. Gaps between rural and urban and between men and women’s wage also down.</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2000" dirty="0" smtClean="0"/>
              <a:t/>
            </a:r>
            <a:br>
              <a:rPr lang="en-US" sz="2000" dirty="0" smtClean="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endParaRPr lang="en-GB" sz="2000" dirty="0"/>
          </a:p>
        </p:txBody>
      </p:sp>
      <p:pic>
        <p:nvPicPr>
          <p:cNvPr id="3" name="Picture 2" descr="DSC01165.JPG"/>
          <p:cNvPicPr/>
          <p:nvPr/>
        </p:nvPicPr>
        <p:blipFill>
          <a:blip r:embed="rId2"/>
          <a:stretch>
            <a:fillRect/>
          </a:stretch>
        </p:blipFill>
        <p:spPr>
          <a:xfrm>
            <a:off x="381000" y="3505200"/>
            <a:ext cx="4023360" cy="3017520"/>
          </a:xfrm>
          <a:prstGeom prst="rect">
            <a:avLst/>
          </a:prstGeom>
        </p:spPr>
      </p:pic>
      <p:pic>
        <p:nvPicPr>
          <p:cNvPr id="4" name="Picture 6"/>
          <p:cNvPicPr>
            <a:picLocks noChangeAspect="1" noChangeArrowheads="1"/>
          </p:cNvPicPr>
          <p:nvPr/>
        </p:nvPicPr>
        <p:blipFill>
          <a:blip r:embed="rId3"/>
          <a:srcRect/>
          <a:stretch>
            <a:fillRect/>
          </a:stretch>
        </p:blipFill>
        <p:spPr bwMode="auto">
          <a:xfrm>
            <a:off x="4953000" y="3429000"/>
            <a:ext cx="3917420" cy="309571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690F8773-A788-4FD0-99FA-5508F1748A3E}" type="slidenum">
              <a:rPr lang="en-GB" smtClean="0"/>
              <a:pPr/>
              <a:t>18</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Group 2"/>
          <p:cNvGraphicFramePr>
            <a:graphicFrameLocks noGrp="1"/>
          </p:cNvGraphicFramePr>
          <p:nvPr/>
        </p:nvGraphicFramePr>
        <p:xfrm>
          <a:off x="0" y="685800"/>
          <a:ext cx="5926138" cy="1590676"/>
        </p:xfrm>
        <a:graphic>
          <a:graphicData uri="http://schemas.openxmlformats.org/drawingml/2006/table">
            <a:tbl>
              <a:tblPr/>
              <a:tblGrid>
                <a:gridCol w="1447800"/>
                <a:gridCol w="1143000"/>
                <a:gridCol w="1371600"/>
                <a:gridCol w="1066800"/>
                <a:gridCol w="896938"/>
              </a:tblGrid>
              <a:tr h="4572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en-US" sz="1200" b="1" i="0" u="none" strike="noStrike" cap="none" normalizeH="0" baseline="0" dirty="0" smtClean="0">
                          <a:ln>
                            <a:noFill/>
                          </a:ln>
                          <a:solidFill>
                            <a:schemeClr val="tx1"/>
                          </a:solidFill>
                          <a:effectLst/>
                          <a:latin typeface="Times New Roman" pitchFamily="18" charset="0"/>
                          <a:cs typeface="Times New Roman" pitchFamily="18" charset="0"/>
                        </a:rPr>
                        <a:t>Caste/</a:t>
                      </a:r>
                      <a:endParaRPr kumimoji="0" lang="en-IN" alt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altLang="en-US" sz="1200" b="1" i="0" u="none" strike="noStrike" cap="none" normalizeH="0" baseline="0" dirty="0" smtClean="0">
                          <a:ln>
                            <a:noFill/>
                          </a:ln>
                          <a:solidFill>
                            <a:schemeClr val="tx1"/>
                          </a:solidFill>
                          <a:effectLst/>
                          <a:latin typeface="Times New Roman" pitchFamily="18" charset="0"/>
                          <a:cs typeface="Times New Roman" pitchFamily="18" charset="0"/>
                        </a:rPr>
                        <a:t> Assets</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Television Sets</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Video Cassette       Player</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Two Wheelers</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 Four Wheeler</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en-US" sz="1200" b="0" i="0" u="none" strike="noStrike" cap="none" normalizeH="0" baseline="0" dirty="0" smtClean="0">
                          <a:ln>
                            <a:noFill/>
                          </a:ln>
                          <a:solidFill>
                            <a:schemeClr val="tx1"/>
                          </a:solidFill>
                          <a:effectLst/>
                          <a:latin typeface="Times New Roman" pitchFamily="18" charset="0"/>
                          <a:cs typeface="Times New Roman" pitchFamily="18" charset="0"/>
                        </a:rPr>
                        <a:t>SCs  (70 families)</a:t>
                      </a:r>
                      <a:endParaRPr kumimoji="0" lang="en-IN" altLang="en-US"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16</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01</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01</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01</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en-US" sz="1200" b="0" i="0" u="none" strike="noStrike" cap="none" normalizeH="0" baseline="0" dirty="0" smtClean="0">
                          <a:ln>
                            <a:noFill/>
                          </a:ln>
                          <a:solidFill>
                            <a:schemeClr val="tx1"/>
                          </a:solidFill>
                          <a:effectLst/>
                          <a:latin typeface="Times New Roman" pitchFamily="18" charset="0"/>
                          <a:cs typeface="Times New Roman" pitchFamily="18" charset="0"/>
                        </a:rPr>
                        <a:t>Others  (21 families)</a:t>
                      </a:r>
                      <a:endParaRPr kumimoji="0" lang="en-IN" altLang="en-US"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05</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03</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00</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en-US" sz="1200" b="1" i="0" u="none" strike="noStrike" cap="none" normalizeH="0" baseline="0" dirty="0" smtClean="0">
                          <a:ln>
                            <a:noFill/>
                          </a:ln>
                          <a:solidFill>
                            <a:schemeClr val="tx1"/>
                          </a:solidFill>
                          <a:effectLst/>
                          <a:latin typeface="Times New Roman" pitchFamily="18" charset="0"/>
                          <a:cs typeface="Times New Roman" pitchFamily="18" charset="0"/>
                        </a:rPr>
                        <a:t>Total  (91 families)</a:t>
                      </a:r>
                      <a:endParaRPr kumimoji="0" lang="en-IN" altLang="en-US"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21</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01</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04</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53282" name="Group 34"/>
          <p:cNvGraphicFramePr>
            <a:graphicFrameLocks noGrp="1"/>
          </p:cNvGraphicFramePr>
          <p:nvPr/>
        </p:nvGraphicFramePr>
        <p:xfrm>
          <a:off x="0" y="2819400"/>
          <a:ext cx="6553200" cy="3234691"/>
        </p:xfrm>
        <a:graphic>
          <a:graphicData uri="http://schemas.openxmlformats.org/drawingml/2006/table">
            <a:tbl>
              <a:tblPr/>
              <a:tblGrid>
                <a:gridCol w="542925"/>
                <a:gridCol w="517525"/>
                <a:gridCol w="544513"/>
                <a:gridCol w="539750"/>
                <a:gridCol w="454025"/>
                <a:gridCol w="617537"/>
                <a:gridCol w="550863"/>
                <a:gridCol w="542925"/>
                <a:gridCol w="569912"/>
                <a:gridCol w="558800"/>
                <a:gridCol w="557213"/>
                <a:gridCol w="557212"/>
              </a:tblGrid>
              <a:tr h="639763">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1" i="0" u="sng" strike="noStrike" cap="none" normalizeH="0" baseline="0" dirty="0" smtClean="0">
                          <a:ln>
                            <a:noFill/>
                          </a:ln>
                          <a:solidFill>
                            <a:schemeClr val="tx1"/>
                          </a:solidFill>
                          <a:effectLst/>
                          <a:latin typeface="Arial" pitchFamily="34" charset="0"/>
                          <a:cs typeface="Times New Roman" pitchFamily="18" charset="0"/>
                        </a:rPr>
                        <a:t>                                                                       </a:t>
                      </a:r>
                      <a:r>
                        <a:rPr kumimoji="0" lang="en-US" sz="900" b="1" i="0" u="none" strike="noStrike" cap="none" normalizeH="0" baseline="0" dirty="0" smtClean="0">
                          <a:ln>
                            <a:noFill/>
                          </a:ln>
                          <a:solidFill>
                            <a:schemeClr val="tx1"/>
                          </a:solidFill>
                          <a:effectLst/>
                          <a:latin typeface="Arial" pitchFamily="34" charset="0"/>
                          <a:cs typeface="Times New Roman" pitchFamily="18" charset="0"/>
                        </a:rPr>
                        <a:t>Castes &amp;</a:t>
                      </a: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900" b="1" i="0" u="none" strike="noStrike" cap="none" normalizeH="0" baseline="0" dirty="0" smtClean="0">
                          <a:ln>
                            <a:noFill/>
                          </a:ln>
                          <a:solidFill>
                            <a:schemeClr val="tx1"/>
                          </a:solidFill>
                          <a:effectLst/>
                          <a:latin typeface="Arial" pitchFamily="34" charset="0"/>
                          <a:cs typeface="Times New Roman" pitchFamily="18" charset="0"/>
                        </a:rPr>
                        <a:t>No. of Families</a:t>
                      </a:r>
                      <a:endParaRPr kumimoji="0" lang="en-US" sz="900" b="0" i="0" u="none" strike="noStrike" cap="none" normalizeH="0" baseline="0" dirty="0" smtClean="0">
                        <a:ln>
                          <a:noFill/>
                        </a:ln>
                        <a:solidFill>
                          <a:schemeClr val="tx1"/>
                        </a:solidFill>
                        <a:effectLst/>
                        <a:latin typeface="Arial" pitchFamily="34"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1" i="0" u="none" strike="noStrike" cap="none" normalizeH="0" baseline="0" smtClean="0">
                          <a:ln>
                            <a:noFill/>
                          </a:ln>
                          <a:solidFill>
                            <a:schemeClr val="tx1"/>
                          </a:solidFill>
                          <a:effectLst/>
                          <a:latin typeface="Arial" pitchFamily="34" charset="0"/>
                          <a:cs typeface="Times New Roman" pitchFamily="18" charset="0"/>
                        </a:rPr>
                        <a:t>Color Televi-</a:t>
                      </a:r>
                      <a:endParaRPr kumimoji="0" lang="en-US" sz="9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900" b="1" i="0" u="none" strike="noStrike" cap="none" normalizeH="0" baseline="0" smtClean="0">
                          <a:ln>
                            <a:noFill/>
                          </a:ln>
                          <a:solidFill>
                            <a:schemeClr val="tx1"/>
                          </a:solidFill>
                          <a:effectLst/>
                          <a:latin typeface="Arial" pitchFamily="34" charset="0"/>
                          <a:cs typeface="Times New Roman" pitchFamily="18" charset="0"/>
                        </a:rPr>
                        <a:t>sions</a:t>
                      </a:r>
                      <a:endParaRPr kumimoji="0" lang="en-US" sz="900" b="0" i="0" u="none" strike="noStrike" cap="none" normalizeH="0" baseline="0" smtClean="0">
                        <a:ln>
                          <a:noFill/>
                        </a:ln>
                        <a:solidFill>
                          <a:schemeClr val="tx1"/>
                        </a:solidFill>
                        <a:effectLst/>
                        <a:latin typeface="Arial" pitchFamily="34"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1" i="0" u="none" strike="noStrike" cap="none" normalizeH="0" baseline="0" smtClean="0">
                          <a:ln>
                            <a:noFill/>
                          </a:ln>
                          <a:solidFill>
                            <a:schemeClr val="tx1"/>
                          </a:solidFill>
                          <a:effectLst/>
                          <a:latin typeface="Arial" pitchFamily="34" charset="0"/>
                          <a:cs typeface="Times New Roman" pitchFamily="18" charset="0"/>
                        </a:rPr>
                        <a:t>Refrige-</a:t>
                      </a:r>
                      <a:endParaRPr kumimoji="0" lang="en-US" sz="9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900" b="1" i="0" u="none" strike="noStrike" cap="none" normalizeH="0" baseline="0" smtClean="0">
                          <a:ln>
                            <a:noFill/>
                          </a:ln>
                          <a:solidFill>
                            <a:schemeClr val="tx1"/>
                          </a:solidFill>
                          <a:effectLst/>
                          <a:latin typeface="Arial" pitchFamily="34" charset="0"/>
                          <a:cs typeface="Times New Roman" pitchFamily="18" charset="0"/>
                        </a:rPr>
                        <a:t>rators</a:t>
                      </a:r>
                      <a:endParaRPr kumimoji="0" lang="en-US" sz="900" b="0" i="0" u="none" strike="noStrike" cap="none" normalizeH="0" baseline="0" smtClean="0">
                        <a:ln>
                          <a:noFill/>
                        </a:ln>
                        <a:solidFill>
                          <a:schemeClr val="tx1"/>
                        </a:solidFill>
                        <a:effectLst/>
                        <a:latin typeface="Arial" pitchFamily="34"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1" i="0" u="none" strike="noStrike" cap="none" normalizeH="0" baseline="0" smtClean="0">
                          <a:ln>
                            <a:noFill/>
                          </a:ln>
                          <a:solidFill>
                            <a:schemeClr val="tx1"/>
                          </a:solidFill>
                          <a:effectLst/>
                          <a:latin typeface="Arial" pitchFamily="34" charset="0"/>
                          <a:cs typeface="Times New Roman" pitchFamily="18" charset="0"/>
                        </a:rPr>
                        <a:t>Gas Cylinder</a:t>
                      </a:r>
                      <a:endParaRPr kumimoji="0" lang="en-US" sz="900" b="0" i="0" u="none" strike="noStrike" cap="none" normalizeH="0" baseline="0" smtClean="0">
                        <a:ln>
                          <a:noFill/>
                        </a:ln>
                        <a:solidFill>
                          <a:schemeClr val="tx1"/>
                        </a:solidFill>
                        <a:effectLst/>
                        <a:latin typeface="Arial" pitchFamily="34"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1" i="0" u="none" strike="noStrike" cap="none" normalizeH="0" baseline="0" smtClean="0">
                          <a:ln>
                            <a:noFill/>
                          </a:ln>
                          <a:solidFill>
                            <a:schemeClr val="tx1"/>
                          </a:solidFill>
                          <a:effectLst/>
                          <a:latin typeface="Arial" pitchFamily="34" charset="0"/>
                          <a:cs typeface="Times New Roman" pitchFamily="18" charset="0"/>
                        </a:rPr>
                        <a:t>Coolers</a:t>
                      </a:r>
                      <a:endParaRPr kumimoji="0" lang="en-US" sz="900" b="0" i="0" u="none" strike="noStrike" cap="none" normalizeH="0" baseline="0" smtClean="0">
                        <a:ln>
                          <a:noFill/>
                        </a:ln>
                        <a:solidFill>
                          <a:schemeClr val="tx1"/>
                        </a:solidFill>
                        <a:effectLst/>
                        <a:latin typeface="Arial" pitchFamily="34"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1" i="0" u="none" strike="noStrike" cap="none" normalizeH="0" baseline="0" smtClean="0">
                          <a:ln>
                            <a:noFill/>
                          </a:ln>
                          <a:solidFill>
                            <a:schemeClr val="tx1"/>
                          </a:solidFill>
                          <a:effectLst/>
                          <a:latin typeface="Arial" pitchFamily="34" charset="0"/>
                          <a:cs typeface="Times New Roman" pitchFamily="18" charset="0"/>
                        </a:rPr>
                        <a:t>Washing Machines</a:t>
                      </a:r>
                      <a:endParaRPr kumimoji="0" lang="en-US" sz="900" b="0" i="0" u="none" strike="noStrike" cap="none" normalizeH="0" baseline="0" smtClean="0">
                        <a:ln>
                          <a:noFill/>
                        </a:ln>
                        <a:solidFill>
                          <a:schemeClr val="tx1"/>
                        </a:solidFill>
                        <a:effectLst/>
                        <a:latin typeface="Arial" pitchFamily="34"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1" i="0" u="none" strike="noStrike" cap="none" normalizeH="0" baseline="0" dirty="0" smtClean="0">
                          <a:ln>
                            <a:noFill/>
                          </a:ln>
                          <a:solidFill>
                            <a:schemeClr val="tx1"/>
                          </a:solidFill>
                          <a:effectLst/>
                          <a:latin typeface="Arial" pitchFamily="34" charset="0"/>
                          <a:cs typeface="Times New Roman" pitchFamily="18" charset="0"/>
                        </a:rPr>
                        <a:t>Recorders</a:t>
                      </a:r>
                      <a:endParaRPr kumimoji="0" lang="en-US" sz="900" b="0" i="0" u="none" strike="noStrike" cap="none" normalizeH="0" baseline="0" dirty="0" smtClean="0">
                        <a:ln>
                          <a:noFill/>
                        </a:ln>
                        <a:solidFill>
                          <a:schemeClr val="tx1"/>
                        </a:solidFill>
                        <a:effectLst/>
                        <a:latin typeface="Arial" pitchFamily="34"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1" i="0" u="none" strike="noStrike" cap="none" normalizeH="0" baseline="0" smtClean="0">
                          <a:ln>
                            <a:noFill/>
                          </a:ln>
                          <a:solidFill>
                            <a:schemeClr val="tx1"/>
                          </a:solidFill>
                          <a:effectLst/>
                          <a:latin typeface="Arial" pitchFamily="34" charset="0"/>
                          <a:cs typeface="Times New Roman" pitchFamily="18" charset="0"/>
                        </a:rPr>
                        <a:t>Mobiles</a:t>
                      </a:r>
                      <a:endParaRPr kumimoji="0" lang="en-US" sz="900" b="0" i="0" u="none" strike="noStrike" cap="none" normalizeH="0" baseline="0" smtClean="0">
                        <a:ln>
                          <a:noFill/>
                        </a:ln>
                        <a:solidFill>
                          <a:schemeClr val="tx1"/>
                        </a:solidFill>
                        <a:effectLst/>
                        <a:latin typeface="Arial" pitchFamily="34"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1" i="0" u="none" strike="noStrike" cap="none" normalizeH="0" baseline="0" smtClean="0">
                          <a:ln>
                            <a:noFill/>
                          </a:ln>
                          <a:solidFill>
                            <a:schemeClr val="tx1"/>
                          </a:solidFill>
                          <a:effectLst/>
                          <a:latin typeface="Arial" pitchFamily="34" charset="0"/>
                          <a:cs typeface="Times New Roman" pitchFamily="18" charset="0"/>
                        </a:rPr>
                        <a:t>Two Wheelers</a:t>
                      </a:r>
                      <a:endParaRPr kumimoji="0" lang="en-US" sz="900" b="0" i="0" u="none" strike="noStrike" cap="none" normalizeH="0" baseline="0" smtClean="0">
                        <a:ln>
                          <a:noFill/>
                        </a:ln>
                        <a:solidFill>
                          <a:schemeClr val="tx1"/>
                        </a:solidFill>
                        <a:effectLst/>
                        <a:latin typeface="Arial" pitchFamily="34"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1" i="0" u="none" strike="noStrike" cap="none" normalizeH="0" baseline="0" smtClean="0">
                          <a:ln>
                            <a:noFill/>
                          </a:ln>
                          <a:solidFill>
                            <a:schemeClr val="tx1"/>
                          </a:solidFill>
                          <a:effectLst/>
                          <a:latin typeface="Arial" pitchFamily="34" charset="0"/>
                          <a:cs typeface="Times New Roman" pitchFamily="18" charset="0"/>
                        </a:rPr>
                        <a:t>Cars</a:t>
                      </a:r>
                      <a:endParaRPr kumimoji="0" lang="en-US" sz="9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900" b="1" i="0" u="none" strike="noStrike" cap="none" normalizeH="0" baseline="0" smtClean="0">
                          <a:ln>
                            <a:noFill/>
                          </a:ln>
                          <a:solidFill>
                            <a:schemeClr val="tx1"/>
                          </a:solidFill>
                          <a:effectLst/>
                          <a:latin typeface="Arial" pitchFamily="34" charset="0"/>
                          <a:cs typeface="Times New Roman" pitchFamily="18" charset="0"/>
                        </a:rPr>
                        <a:t>Three</a:t>
                      </a:r>
                      <a:endParaRPr kumimoji="0" lang="en-US" sz="9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900" b="1" i="0" u="none" strike="noStrike" cap="none" normalizeH="0" baseline="0" smtClean="0">
                          <a:ln>
                            <a:noFill/>
                          </a:ln>
                          <a:solidFill>
                            <a:schemeClr val="tx1"/>
                          </a:solidFill>
                          <a:effectLst/>
                          <a:latin typeface="Arial" pitchFamily="34" charset="0"/>
                          <a:cs typeface="Times New Roman" pitchFamily="18" charset="0"/>
                        </a:rPr>
                        <a:t>Wheelers</a:t>
                      </a:r>
                      <a:endParaRPr kumimoji="0" lang="en-US" sz="900" b="0" i="0" u="none" strike="noStrike" cap="none" normalizeH="0" baseline="0" smtClean="0">
                        <a:ln>
                          <a:noFill/>
                        </a:ln>
                        <a:solidFill>
                          <a:schemeClr val="tx1"/>
                        </a:solidFill>
                        <a:effectLst/>
                        <a:latin typeface="Arial" pitchFamily="34"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DVDs/ Set Top Boxes</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900" b="0" i="0" u="none" strike="noStrike" cap="none" normalizeH="0" baseline="0" dirty="0" smtClean="0">
                          <a:ln>
                            <a:noFill/>
                          </a:ln>
                          <a:solidFill>
                            <a:schemeClr val="tx1"/>
                          </a:solidFill>
                          <a:effectLst/>
                          <a:latin typeface="Arial" pitchFamily="34" charset="0"/>
                          <a:cs typeface="Times New Roman" pitchFamily="18" charset="0"/>
                        </a:rPr>
                        <a:t>Computer</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SCs (235 Families)</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151</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69</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56</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58</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22</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39</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162</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28</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03 +</a:t>
                      </a:r>
                      <a:endParaRPr kumimoji="0" lang="en-US" sz="9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03</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en-US" sz="900" b="0" i="0" u="none" strike="noStrike" cap="none" normalizeH="0" baseline="0" smtClean="0">
                        <a:ln>
                          <a:noFill/>
                        </a:ln>
                        <a:solidFill>
                          <a:schemeClr val="tx1"/>
                        </a:solidFill>
                        <a:effectLst/>
                        <a:latin typeface="Arial" pitchFamily="34"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01</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Middle Castes (32 Families)</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15</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04</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03</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05</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00</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02</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16</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02</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00</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endParaRPr kumimoji="0" lang="en-US" sz="900" b="0" i="0" u="none" strike="noStrike" cap="none" normalizeH="0" baseline="0" smtClean="0">
                        <a:ln>
                          <a:noFill/>
                        </a:ln>
                        <a:solidFill>
                          <a:schemeClr val="tx1"/>
                        </a:solidFill>
                        <a:effectLst/>
                        <a:latin typeface="Arial" pitchFamily="34"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00</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Muslims (05 Families)</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02</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02</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01</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01</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01</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00</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04</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00</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00</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endParaRPr kumimoji="0" lang="en-US" sz="900" b="0" i="0" u="none" strike="noStrike" cap="none" normalizeH="0" baseline="0" dirty="0" smtClean="0">
                        <a:ln>
                          <a:noFill/>
                        </a:ln>
                        <a:solidFill>
                          <a:schemeClr val="tx1"/>
                        </a:solidFill>
                        <a:effectLst/>
                        <a:latin typeface="Arial" pitchFamily="34"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00</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Upper Castes (20 Families)</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10</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09</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09</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09</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07</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04</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12</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05</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dirty="0" smtClean="0">
                          <a:ln>
                            <a:noFill/>
                          </a:ln>
                          <a:solidFill>
                            <a:schemeClr val="tx1"/>
                          </a:solidFill>
                          <a:effectLst/>
                          <a:latin typeface="Arial" pitchFamily="34" charset="0"/>
                          <a:cs typeface="Times New Roman" pitchFamily="18" charset="0"/>
                        </a:rPr>
                        <a:t>01</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endParaRPr kumimoji="0" lang="en-US" sz="900" b="0" i="0" u="none" strike="noStrike" cap="none" normalizeH="0" baseline="0" smtClean="0">
                        <a:ln>
                          <a:noFill/>
                        </a:ln>
                        <a:solidFill>
                          <a:schemeClr val="tx1"/>
                        </a:solidFill>
                        <a:effectLst/>
                        <a:latin typeface="Arial" pitchFamily="34"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00</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500">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1" i="0" u="none" strike="noStrike" cap="none" normalizeH="0" baseline="0" smtClean="0">
                          <a:ln>
                            <a:noFill/>
                          </a:ln>
                          <a:solidFill>
                            <a:schemeClr val="tx1"/>
                          </a:solidFill>
                          <a:effectLst/>
                          <a:latin typeface="Arial" pitchFamily="34" charset="0"/>
                          <a:cs typeface="Times New Roman" pitchFamily="18" charset="0"/>
                        </a:rPr>
                        <a:t>Total (292 Families)</a:t>
                      </a:r>
                      <a:endParaRPr kumimoji="0" lang="en-US" sz="900" b="0" i="0" u="none" strike="noStrike" cap="none" normalizeH="0" baseline="0" smtClean="0">
                        <a:ln>
                          <a:noFill/>
                        </a:ln>
                        <a:solidFill>
                          <a:schemeClr val="tx1"/>
                        </a:solidFill>
                        <a:effectLst/>
                        <a:latin typeface="Arial" pitchFamily="34"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1" i="0" u="none" strike="noStrike" cap="none" normalizeH="0" baseline="0" smtClean="0">
                          <a:ln>
                            <a:noFill/>
                          </a:ln>
                          <a:solidFill>
                            <a:schemeClr val="tx1"/>
                          </a:solidFill>
                          <a:effectLst/>
                          <a:latin typeface="Arial" pitchFamily="34" charset="0"/>
                          <a:cs typeface="Times New Roman" pitchFamily="18" charset="0"/>
                        </a:rPr>
                        <a:t>225</a:t>
                      </a:r>
                      <a:endParaRPr kumimoji="0" lang="en-US" sz="900" b="0" i="0" u="none" strike="noStrike" cap="none" normalizeH="0" baseline="0" smtClean="0">
                        <a:ln>
                          <a:noFill/>
                        </a:ln>
                        <a:solidFill>
                          <a:schemeClr val="tx1"/>
                        </a:solidFill>
                        <a:effectLst/>
                        <a:latin typeface="Arial" pitchFamily="34"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1" i="0" u="none" strike="noStrike" cap="none" normalizeH="0" baseline="0" smtClean="0">
                          <a:ln>
                            <a:noFill/>
                          </a:ln>
                          <a:solidFill>
                            <a:schemeClr val="tx1"/>
                          </a:solidFill>
                          <a:effectLst/>
                          <a:latin typeface="Arial" pitchFamily="34" charset="0"/>
                          <a:cs typeface="Times New Roman" pitchFamily="18" charset="0"/>
                        </a:rPr>
                        <a:t>108</a:t>
                      </a:r>
                      <a:endParaRPr kumimoji="0" lang="en-US" sz="900" b="0" i="0" u="none" strike="noStrike" cap="none" normalizeH="0" baseline="0" smtClean="0">
                        <a:ln>
                          <a:noFill/>
                        </a:ln>
                        <a:solidFill>
                          <a:schemeClr val="tx1"/>
                        </a:solidFill>
                        <a:effectLst/>
                        <a:latin typeface="Arial" pitchFamily="34"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1" i="0" u="none" strike="noStrike" cap="none" normalizeH="0" baseline="0" smtClean="0">
                          <a:ln>
                            <a:noFill/>
                          </a:ln>
                          <a:solidFill>
                            <a:schemeClr val="tx1"/>
                          </a:solidFill>
                          <a:effectLst/>
                          <a:latin typeface="Arial" pitchFamily="34" charset="0"/>
                          <a:cs typeface="Times New Roman" pitchFamily="18" charset="0"/>
                        </a:rPr>
                        <a:t>72</a:t>
                      </a:r>
                      <a:endParaRPr kumimoji="0" lang="en-US" sz="900" b="0" i="0" u="none" strike="noStrike" cap="none" normalizeH="0" baseline="0" smtClean="0">
                        <a:ln>
                          <a:noFill/>
                        </a:ln>
                        <a:solidFill>
                          <a:schemeClr val="tx1"/>
                        </a:solidFill>
                        <a:effectLst/>
                        <a:latin typeface="Arial" pitchFamily="34"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88</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1" i="0" u="none" strike="noStrike" cap="none" normalizeH="0" baseline="0" smtClean="0">
                          <a:ln>
                            <a:noFill/>
                          </a:ln>
                          <a:solidFill>
                            <a:schemeClr val="tx1"/>
                          </a:solidFill>
                          <a:effectLst/>
                          <a:latin typeface="Arial" pitchFamily="34" charset="0"/>
                          <a:cs typeface="Times New Roman" pitchFamily="18" charset="0"/>
                        </a:rPr>
                        <a:t>33</a:t>
                      </a:r>
                      <a:endParaRPr kumimoji="0" lang="en-US" sz="900" b="0" i="0" u="none" strike="noStrike" cap="none" normalizeH="0" baseline="0" smtClean="0">
                        <a:ln>
                          <a:noFill/>
                        </a:ln>
                        <a:solidFill>
                          <a:schemeClr val="tx1"/>
                        </a:solidFill>
                        <a:effectLst/>
                        <a:latin typeface="Arial" pitchFamily="34"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1" i="0" u="none" strike="noStrike" cap="none" normalizeH="0" baseline="0" smtClean="0">
                          <a:ln>
                            <a:noFill/>
                          </a:ln>
                          <a:solidFill>
                            <a:schemeClr val="tx1"/>
                          </a:solidFill>
                          <a:effectLst/>
                          <a:latin typeface="Arial" pitchFamily="34" charset="0"/>
                          <a:cs typeface="Times New Roman" pitchFamily="18" charset="0"/>
                        </a:rPr>
                        <a:t>45</a:t>
                      </a:r>
                      <a:endParaRPr kumimoji="0" lang="en-US" sz="900" b="0" i="0" u="none" strike="noStrike" cap="none" normalizeH="0" baseline="0" smtClean="0">
                        <a:ln>
                          <a:noFill/>
                        </a:ln>
                        <a:solidFill>
                          <a:schemeClr val="tx1"/>
                        </a:solidFill>
                        <a:effectLst/>
                        <a:latin typeface="Arial" pitchFamily="34"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270</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1" i="0" u="none" strike="noStrike" cap="none" normalizeH="0" baseline="0" smtClean="0">
                          <a:ln>
                            <a:noFill/>
                          </a:ln>
                          <a:solidFill>
                            <a:schemeClr val="tx1"/>
                          </a:solidFill>
                          <a:effectLst/>
                          <a:latin typeface="Arial" pitchFamily="34" charset="0"/>
                          <a:cs typeface="Times New Roman" pitchFamily="18" charset="0"/>
                        </a:rPr>
                        <a:t>45</a:t>
                      </a:r>
                      <a:endParaRPr kumimoji="0" lang="en-US" sz="900" b="0" i="0" u="none" strike="noStrike" cap="none" normalizeH="0" baseline="0" smtClean="0">
                        <a:ln>
                          <a:noFill/>
                        </a:ln>
                        <a:solidFill>
                          <a:schemeClr val="tx1"/>
                        </a:solidFill>
                        <a:effectLst/>
                        <a:latin typeface="Arial" pitchFamily="34"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900" b="1" i="0" u="none" strike="noStrike" cap="none" normalizeH="0" baseline="0" smtClean="0">
                          <a:ln>
                            <a:noFill/>
                          </a:ln>
                          <a:solidFill>
                            <a:schemeClr val="tx1"/>
                          </a:solidFill>
                          <a:effectLst/>
                          <a:latin typeface="Arial" pitchFamily="34" charset="0"/>
                          <a:cs typeface="Times New Roman" pitchFamily="18" charset="0"/>
                        </a:rPr>
                        <a:t>04 +</a:t>
                      </a:r>
                      <a:endParaRPr kumimoji="0" lang="en-US" sz="9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900" b="1" i="0" u="none" strike="noStrike" cap="none" normalizeH="0" baseline="0" smtClean="0">
                          <a:ln>
                            <a:noFill/>
                          </a:ln>
                          <a:solidFill>
                            <a:schemeClr val="tx1"/>
                          </a:solidFill>
                          <a:effectLst/>
                          <a:latin typeface="Arial" pitchFamily="34" charset="0"/>
                          <a:cs typeface="Times New Roman" pitchFamily="18" charset="0"/>
                        </a:rPr>
                        <a:t>03</a:t>
                      </a:r>
                      <a:endParaRPr kumimoji="0" lang="en-US" sz="900" b="0" i="0" u="none" strike="noStrike" cap="none" normalizeH="0" baseline="0" smtClean="0">
                        <a:ln>
                          <a:noFill/>
                        </a:ln>
                        <a:solidFill>
                          <a:schemeClr val="tx1"/>
                        </a:solidFill>
                        <a:effectLst/>
                        <a:latin typeface="Arial" pitchFamily="34"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cs typeface="Times New Roman" pitchFamily="18" charset="0"/>
                        </a:rPr>
                        <a:t>13</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900" b="0" i="0" u="none" strike="noStrike" cap="none" normalizeH="0" baseline="0" dirty="0" smtClean="0">
                          <a:ln>
                            <a:noFill/>
                          </a:ln>
                          <a:solidFill>
                            <a:schemeClr val="tx1"/>
                          </a:solidFill>
                          <a:effectLst/>
                          <a:latin typeface="Arial" pitchFamily="34" charset="0"/>
                          <a:cs typeface="Times New Roman" pitchFamily="18" charset="0"/>
                        </a:rPr>
                        <a:t>01</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5727" name="TextBox 3"/>
          <p:cNvSpPr txBox="1">
            <a:spLocks noChangeArrowheads="1"/>
          </p:cNvSpPr>
          <p:nvPr/>
        </p:nvSpPr>
        <p:spPr bwMode="auto">
          <a:xfrm>
            <a:off x="0" y="6149975"/>
            <a:ext cx="9144000" cy="708025"/>
          </a:xfrm>
          <a:prstGeom prst="rect">
            <a:avLst/>
          </a:prstGeom>
          <a:noFill/>
          <a:ln w="9525">
            <a:noFill/>
            <a:miter lim="800000"/>
            <a:headEnd/>
            <a:tailEnd/>
          </a:ln>
        </p:spPr>
        <p:txBody>
          <a:bodyPr>
            <a:spAutoFit/>
          </a:bodyPr>
          <a:lstStyle/>
          <a:p>
            <a:r>
              <a:rPr lang="en-US" sz="1000" b="1">
                <a:latin typeface="Calibri" pitchFamily="34" charset="0"/>
              </a:rPr>
              <a:t>Index:</a:t>
            </a:r>
            <a:r>
              <a:rPr lang="en-US" sz="1000">
                <a:latin typeface="Calibri" pitchFamily="34" charset="0"/>
              </a:rPr>
              <a:t>  SC denotes Scheduled  Castes including Valmikis and Jatavs; Middle Castes including Kumhars, Gujars and Yadavs. Cited Assets are based on data gathered by a group of three research assistants in July-Sept.2006 in Aradhaknagar and offer rough estimates only with a possibility of some underreporting due to omissions and respondents’ misgivings. The listed figures are based on detailed data offered by only 206 families (1310 persons) of Aradhaknagar out of a total of 292 families (1794 persons) counted by us in mid 2006.. </a:t>
            </a:r>
          </a:p>
        </p:txBody>
      </p:sp>
      <p:sp>
        <p:nvSpPr>
          <p:cNvPr id="25728" name="TextBox 4"/>
          <p:cNvSpPr txBox="1">
            <a:spLocks noChangeArrowheads="1"/>
          </p:cNvSpPr>
          <p:nvPr/>
        </p:nvSpPr>
        <p:spPr bwMode="auto">
          <a:xfrm>
            <a:off x="457200" y="304800"/>
            <a:ext cx="6019800" cy="369888"/>
          </a:xfrm>
          <a:prstGeom prst="rect">
            <a:avLst/>
          </a:prstGeom>
          <a:noFill/>
          <a:ln w="9525">
            <a:noFill/>
            <a:miter lim="800000"/>
            <a:headEnd/>
            <a:tailEnd/>
          </a:ln>
        </p:spPr>
        <p:txBody>
          <a:bodyPr wrap="square">
            <a:spAutoFit/>
          </a:bodyPr>
          <a:lstStyle/>
          <a:p>
            <a:pPr algn="ctr"/>
            <a:r>
              <a:rPr lang="en-US" altLang="en-US" b="1" dirty="0">
                <a:solidFill>
                  <a:srgbClr val="663300"/>
                </a:solidFill>
                <a:latin typeface="Calibri" pitchFamily="34" charset="0"/>
                <a:cs typeface="Times New Roman" pitchFamily="18" charset="0"/>
              </a:rPr>
              <a:t>Consumer Durables in </a:t>
            </a:r>
            <a:r>
              <a:rPr lang="en-US" altLang="en-US" b="1" dirty="0" smtClean="0">
                <a:solidFill>
                  <a:srgbClr val="663300"/>
                </a:solidFill>
                <a:latin typeface="Calibri" pitchFamily="34" charset="0"/>
                <a:cs typeface="Times New Roman" pitchFamily="18" charset="0"/>
              </a:rPr>
              <a:t>Aradhaknagar, 1989</a:t>
            </a:r>
            <a:endParaRPr lang="en-IN" altLang="en-US" sz="1000" dirty="0">
              <a:solidFill>
                <a:srgbClr val="663300"/>
              </a:solidFill>
              <a:latin typeface="Calibri" pitchFamily="34" charset="0"/>
            </a:endParaRPr>
          </a:p>
        </p:txBody>
      </p:sp>
      <p:sp>
        <p:nvSpPr>
          <p:cNvPr id="25729" name="TextBox 5"/>
          <p:cNvSpPr txBox="1">
            <a:spLocks noChangeArrowheads="1"/>
          </p:cNvSpPr>
          <p:nvPr/>
        </p:nvSpPr>
        <p:spPr bwMode="auto">
          <a:xfrm>
            <a:off x="1676400" y="2362200"/>
            <a:ext cx="2209800" cy="369332"/>
          </a:xfrm>
          <a:prstGeom prst="rect">
            <a:avLst/>
          </a:prstGeom>
          <a:noFill/>
          <a:ln w="9525">
            <a:noFill/>
            <a:miter lim="800000"/>
            <a:headEnd/>
            <a:tailEnd/>
          </a:ln>
        </p:spPr>
        <p:txBody>
          <a:bodyPr>
            <a:spAutoFit/>
          </a:bodyPr>
          <a:lstStyle/>
          <a:p>
            <a:pPr algn="ctr"/>
            <a:r>
              <a:rPr lang="en-US" b="1" dirty="0" smtClean="0">
                <a:solidFill>
                  <a:srgbClr val="663300"/>
                </a:solidFill>
                <a:latin typeface="Calibri" pitchFamily="34" charset="0"/>
              </a:rPr>
              <a:t>2011</a:t>
            </a:r>
            <a:endParaRPr lang="en-US" b="1" dirty="0">
              <a:solidFill>
                <a:srgbClr val="663300"/>
              </a:solidFill>
              <a:latin typeface="Calibri" pitchFamily="34" charset="0"/>
            </a:endParaRPr>
          </a:p>
        </p:txBody>
      </p:sp>
      <p:pic>
        <p:nvPicPr>
          <p:cNvPr id="25733" name="Picture 6"/>
          <p:cNvPicPr>
            <a:picLocks noChangeAspect="1" noChangeArrowheads="1"/>
          </p:cNvPicPr>
          <p:nvPr/>
        </p:nvPicPr>
        <p:blipFill>
          <a:blip r:embed="rId2"/>
          <a:srcRect/>
          <a:stretch>
            <a:fillRect/>
          </a:stretch>
        </p:blipFill>
        <p:spPr bwMode="auto">
          <a:xfrm>
            <a:off x="6629400" y="3886200"/>
            <a:ext cx="2286000" cy="2209800"/>
          </a:xfrm>
          <a:prstGeom prst="rect">
            <a:avLst/>
          </a:prstGeom>
          <a:noFill/>
          <a:ln w="9525">
            <a:noFill/>
            <a:miter lim="800000"/>
            <a:headEnd/>
            <a:tailEnd/>
          </a:ln>
        </p:spPr>
      </p:pic>
      <p:pic>
        <p:nvPicPr>
          <p:cNvPr id="11" name="Picture 2"/>
          <p:cNvPicPr>
            <a:picLocks noChangeAspect="1" noChangeArrowheads="1"/>
          </p:cNvPicPr>
          <p:nvPr/>
        </p:nvPicPr>
        <p:blipFill>
          <a:blip r:embed="rId3"/>
          <a:srcRect/>
          <a:stretch>
            <a:fillRect/>
          </a:stretch>
        </p:blipFill>
        <p:spPr bwMode="auto">
          <a:xfrm>
            <a:off x="6143404" y="685800"/>
            <a:ext cx="2768822" cy="1876425"/>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690F8773-A788-4FD0-99FA-5508F1748A3E}" type="slidenum">
              <a:rPr lang="en-GB" smtClean="0"/>
              <a:pPr/>
              <a:t>19</a:t>
            </a:fld>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buNone/>
            </a:pPr>
            <a:r>
              <a:rPr lang="en-US" sz="2000" b="1" dirty="0" smtClean="0"/>
              <a:t>Why talk of slums and spaces ?</a:t>
            </a:r>
          </a:p>
          <a:p>
            <a:r>
              <a:rPr lang="en-US" sz="2000" dirty="0" smtClean="0"/>
              <a:t>On the surface, the relation </a:t>
            </a:r>
            <a:r>
              <a:rPr lang="en-US" sz="2000" dirty="0" err="1" smtClean="0"/>
              <a:t>betw</a:t>
            </a:r>
            <a:r>
              <a:rPr lang="en-US" sz="2000" dirty="0" smtClean="0"/>
              <a:t> space and slums seems too obvious to be ‘researched’. Two tendencies make this worth stressing: </a:t>
            </a:r>
          </a:p>
          <a:p>
            <a:r>
              <a:rPr lang="en-US" sz="2000" dirty="0" smtClean="0"/>
              <a:t>Firstly, official definitions of slums place less emphasis on problems of space than on poor housing, infrastructure and squalor or even poverty; </a:t>
            </a:r>
          </a:p>
          <a:p>
            <a:r>
              <a:rPr lang="en-US" sz="2000" dirty="0" smtClean="0"/>
              <a:t>Secondly, the challenge of ‘space’ has many dimensions besides the physical (ventilation, congestion etc) like familial, aesthetic, moral and emotional space; and for personal dignity.</a:t>
            </a:r>
          </a:p>
        </p:txBody>
      </p:sp>
      <p:pic>
        <p:nvPicPr>
          <p:cNvPr id="4" name="Picture 3" descr="D:\Pictures\labor pics 2\Aradhak Pics\jun 09\DSC01230.JPG"/>
          <p:cNvPicPr/>
          <p:nvPr/>
        </p:nvPicPr>
        <p:blipFill>
          <a:blip r:embed="rId2"/>
          <a:srcRect/>
          <a:stretch>
            <a:fillRect/>
          </a:stretch>
        </p:blipFill>
        <p:spPr bwMode="auto">
          <a:xfrm>
            <a:off x="609600" y="3886200"/>
            <a:ext cx="3962400" cy="2743200"/>
          </a:xfrm>
          <a:prstGeom prst="rect">
            <a:avLst/>
          </a:prstGeom>
          <a:noFill/>
          <a:ln w="9525">
            <a:noFill/>
            <a:miter lim="800000"/>
            <a:headEnd/>
            <a:tailEnd/>
          </a:ln>
        </p:spPr>
      </p:pic>
      <p:pic>
        <p:nvPicPr>
          <p:cNvPr id="4098" name="Picture 2" descr="http://www.greatmirror.com/images/medium/016276.jpg"/>
          <p:cNvPicPr>
            <a:picLocks noChangeAspect="1" noChangeArrowheads="1"/>
          </p:cNvPicPr>
          <p:nvPr/>
        </p:nvPicPr>
        <p:blipFill>
          <a:blip r:embed="rId3"/>
          <a:srcRect/>
          <a:stretch>
            <a:fillRect/>
          </a:stretch>
        </p:blipFill>
        <p:spPr bwMode="auto">
          <a:xfrm>
            <a:off x="5181600" y="3886200"/>
            <a:ext cx="3657600" cy="2741242"/>
          </a:xfrm>
          <a:prstGeom prst="rect">
            <a:avLst/>
          </a:prstGeom>
          <a:noFill/>
        </p:spPr>
      </p:pic>
      <p:sp>
        <p:nvSpPr>
          <p:cNvPr id="5" name="Slide Number Placeholder 4"/>
          <p:cNvSpPr>
            <a:spLocks noGrp="1"/>
          </p:cNvSpPr>
          <p:nvPr>
            <p:ph type="sldNum" sz="quarter" idx="12"/>
          </p:nvPr>
        </p:nvSpPr>
        <p:spPr/>
        <p:txBody>
          <a:bodyPr/>
          <a:lstStyle/>
          <a:p>
            <a:fld id="{690F8773-A788-4FD0-99FA-5508F1748A3E}" type="slidenum">
              <a:rPr lang="en-GB" smtClean="0"/>
              <a:pPr/>
              <a:t>2</a:t>
            </a:fld>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04800" y="1143000"/>
          <a:ext cx="5253110" cy="5252160"/>
        </p:xfrm>
        <a:graphic>
          <a:graphicData uri="http://schemas.openxmlformats.org/drawingml/2006/table">
            <a:tbl>
              <a:tblPr/>
              <a:tblGrid>
                <a:gridCol w="885080"/>
                <a:gridCol w="665753"/>
                <a:gridCol w="638262"/>
                <a:gridCol w="679497"/>
                <a:gridCol w="694438"/>
                <a:gridCol w="845040"/>
                <a:gridCol w="845040"/>
              </a:tblGrid>
              <a:tr h="337683">
                <a:tc rowSpan="2">
                  <a:txBody>
                    <a:bodyPr/>
                    <a:lstStyle/>
                    <a:p>
                      <a:pPr marL="0" marR="0" algn="ctr">
                        <a:spcBef>
                          <a:spcPts val="0"/>
                        </a:spcBef>
                        <a:spcAft>
                          <a:spcPts val="0"/>
                        </a:spcAft>
                      </a:pPr>
                      <a:r>
                        <a:rPr lang="en-US" sz="1100" b="1" dirty="0">
                          <a:latin typeface="Times New Roman"/>
                          <a:ea typeface="Times New Roman"/>
                          <a:cs typeface="Mangal"/>
                        </a:rPr>
                        <a:t>Per Capita Monthly Income Ranges (in Rs.)***</a:t>
                      </a:r>
                      <a:endParaRPr lang="en-GB" sz="1400" dirty="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gn="ctr">
                        <a:spcBef>
                          <a:spcPts val="0"/>
                        </a:spcBef>
                        <a:spcAft>
                          <a:spcPts val="0"/>
                        </a:spcAft>
                      </a:pPr>
                      <a:r>
                        <a:rPr lang="en-US" sz="1100" b="1">
                          <a:latin typeface="Times New Roman"/>
                          <a:ea typeface="Times New Roman"/>
                          <a:cs typeface="Mangal"/>
                        </a:rPr>
                        <a:t>No. of Families in various caste Groups</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52156">
                <a:tc vMerge="1">
                  <a:txBody>
                    <a:bodyPr/>
                    <a:lstStyle/>
                    <a:p>
                      <a:endParaRPr lang="en-GB"/>
                    </a:p>
                  </a:txBody>
                  <a:tcPr/>
                </a:tc>
                <a:tc>
                  <a:txBody>
                    <a:bodyPr/>
                    <a:lstStyle/>
                    <a:p>
                      <a:pPr marL="0" marR="0" algn="ctr">
                        <a:spcBef>
                          <a:spcPts val="0"/>
                        </a:spcBef>
                        <a:spcAft>
                          <a:spcPts val="0"/>
                        </a:spcAft>
                      </a:pPr>
                      <a:r>
                        <a:rPr lang="en-US" sz="1100" b="1">
                          <a:latin typeface="Times New Roman"/>
                          <a:ea typeface="Times New Roman"/>
                          <a:cs typeface="Mangal"/>
                        </a:rPr>
                        <a:t>Valmikis </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latin typeface="Times New Roman"/>
                          <a:ea typeface="Times New Roman"/>
                          <a:cs typeface="Mangal"/>
                        </a:rPr>
                        <a:t>SCs* </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latin typeface="Times New Roman"/>
                          <a:ea typeface="Times New Roman"/>
                          <a:cs typeface="Mangal"/>
                        </a:rPr>
                        <a:t>OBCs</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latin typeface="Times New Roman"/>
                          <a:ea typeface="Times New Roman"/>
                          <a:cs typeface="Mangal"/>
                        </a:rPr>
                        <a:t>UCs</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Times New Roman"/>
                          <a:ea typeface="Times New Roman"/>
                          <a:cs typeface="Mangal"/>
                        </a:rPr>
                        <a:t>Muslims</a:t>
                      </a:r>
                      <a:endParaRPr lang="en-GB" sz="1400" dirty="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latin typeface="Times New Roman"/>
                          <a:ea typeface="Times New Roman"/>
                          <a:cs typeface="Mangal"/>
                        </a:rPr>
                        <a:t>Grand Total**</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749">
                <a:tc>
                  <a:txBody>
                    <a:bodyPr/>
                    <a:lstStyle/>
                    <a:p>
                      <a:pPr marL="0" marR="0" algn="ctr">
                        <a:spcBef>
                          <a:spcPts val="0"/>
                        </a:spcBef>
                        <a:spcAft>
                          <a:spcPts val="0"/>
                        </a:spcAft>
                      </a:pPr>
                      <a:r>
                        <a:rPr lang="en-US" sz="1100">
                          <a:latin typeface="Times New Roman"/>
                          <a:ea typeface="Times New Roman"/>
                          <a:cs typeface="Mangal"/>
                        </a:rPr>
                        <a:t>Below 1000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01</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03</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04   01%</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749">
                <a:tc>
                  <a:txBody>
                    <a:bodyPr/>
                    <a:lstStyle/>
                    <a:p>
                      <a:pPr marL="0" marR="0" algn="ctr">
                        <a:spcBef>
                          <a:spcPts val="0"/>
                        </a:spcBef>
                        <a:spcAft>
                          <a:spcPts val="0"/>
                        </a:spcAft>
                      </a:pPr>
                      <a:r>
                        <a:rPr lang="en-US" sz="1100" dirty="0" smtClean="0">
                          <a:latin typeface="Times New Roman"/>
                          <a:ea typeface="Times New Roman"/>
                          <a:cs typeface="Mangal"/>
                        </a:rPr>
                        <a:t>1000-1500</a:t>
                      </a:r>
                      <a:endParaRPr lang="en-GB" sz="1400" dirty="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04</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06</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05</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smtClean="0">
                          <a:latin typeface="Times New Roman"/>
                          <a:ea typeface="Times New Roman"/>
                          <a:cs typeface="Mangal"/>
                        </a:rPr>
                        <a:t>30   10%</a:t>
                      </a:r>
                      <a:endParaRPr lang="en-GB" sz="1400" dirty="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11">
                <a:tc>
                  <a:txBody>
                    <a:bodyPr/>
                    <a:lstStyle/>
                    <a:p>
                      <a:pPr marL="0" marR="0" algn="ctr">
                        <a:spcBef>
                          <a:spcPts val="0"/>
                        </a:spcBef>
                        <a:spcAft>
                          <a:spcPts val="0"/>
                        </a:spcAft>
                      </a:pPr>
                      <a:r>
                        <a:rPr lang="en-US" sz="1100">
                          <a:latin typeface="Times New Roman"/>
                          <a:ea typeface="Times New Roman"/>
                          <a:cs typeface="Mangal"/>
                        </a:rPr>
                        <a:t>1401-2000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19</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21</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13</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02</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02</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smtClean="0">
                          <a:latin typeface="Times New Roman"/>
                          <a:ea typeface="Times New Roman"/>
                          <a:cs typeface="Mangal"/>
                        </a:rPr>
                        <a:t>42   16%</a:t>
                      </a:r>
                      <a:endParaRPr lang="en-GB" sz="1400" dirty="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901">
                <a:tc>
                  <a:txBody>
                    <a:bodyPr/>
                    <a:lstStyle/>
                    <a:p>
                      <a:pPr marL="0" marR="0" algn="ctr">
                        <a:spcBef>
                          <a:spcPts val="0"/>
                        </a:spcBef>
                        <a:spcAft>
                          <a:spcPts val="0"/>
                        </a:spcAft>
                      </a:pPr>
                      <a:r>
                        <a:rPr lang="en-US" sz="1100">
                          <a:latin typeface="Times New Roman"/>
                          <a:ea typeface="Times New Roman"/>
                          <a:cs typeface="Mangal"/>
                        </a:rPr>
                        <a:t>2001-2500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19</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15</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03</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01</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39   14%</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901">
                <a:tc>
                  <a:txBody>
                    <a:bodyPr/>
                    <a:lstStyle/>
                    <a:p>
                      <a:pPr marL="0" marR="0" algn="ctr">
                        <a:spcBef>
                          <a:spcPts val="0"/>
                        </a:spcBef>
                        <a:spcAft>
                          <a:spcPts val="0"/>
                        </a:spcAft>
                      </a:pPr>
                      <a:r>
                        <a:rPr lang="en-US" sz="1100">
                          <a:latin typeface="Times New Roman"/>
                          <a:ea typeface="Times New Roman"/>
                          <a:cs typeface="Mangal"/>
                        </a:rPr>
                        <a:t>2501-3000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23</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15</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03</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03</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42   15%</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341">
                <a:tc>
                  <a:txBody>
                    <a:bodyPr/>
                    <a:lstStyle/>
                    <a:p>
                      <a:pPr marL="0" marR="0" algn="ctr">
                        <a:spcBef>
                          <a:spcPts val="0"/>
                        </a:spcBef>
                        <a:spcAft>
                          <a:spcPts val="0"/>
                        </a:spcAft>
                      </a:pPr>
                      <a:r>
                        <a:rPr lang="en-US" sz="1100">
                          <a:latin typeface="Times New Roman"/>
                          <a:ea typeface="Times New Roman"/>
                          <a:cs typeface="Mangal"/>
                        </a:rPr>
                        <a:t>3001-3500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13</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04</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04</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02</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23   08%</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782">
                <a:tc>
                  <a:txBody>
                    <a:bodyPr/>
                    <a:lstStyle/>
                    <a:p>
                      <a:pPr marL="0" marR="0" algn="ctr">
                        <a:spcBef>
                          <a:spcPts val="0"/>
                        </a:spcBef>
                        <a:spcAft>
                          <a:spcPts val="0"/>
                        </a:spcAft>
                      </a:pPr>
                      <a:r>
                        <a:rPr lang="en-US" sz="1100">
                          <a:latin typeface="Times New Roman"/>
                          <a:ea typeface="Times New Roman"/>
                          <a:cs typeface="Mangal"/>
                        </a:rPr>
                        <a:t>3501- 4000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13</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04</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03</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01</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03</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23   08%</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749">
                <a:tc>
                  <a:txBody>
                    <a:bodyPr/>
                    <a:lstStyle/>
                    <a:p>
                      <a:pPr marL="0" marR="0" algn="ctr">
                        <a:spcBef>
                          <a:spcPts val="0"/>
                        </a:spcBef>
                        <a:spcAft>
                          <a:spcPts val="0"/>
                        </a:spcAft>
                      </a:pPr>
                      <a:r>
                        <a:rPr lang="en-US" sz="1100">
                          <a:latin typeface="Times New Roman"/>
                          <a:ea typeface="Times New Roman"/>
                          <a:cs typeface="Mangal"/>
                        </a:rPr>
                        <a:t>4001- 4500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09</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08</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02</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17   06%</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749">
                <a:tc>
                  <a:txBody>
                    <a:bodyPr/>
                    <a:lstStyle/>
                    <a:p>
                      <a:pPr marL="0" marR="0" algn="ctr">
                        <a:spcBef>
                          <a:spcPts val="0"/>
                        </a:spcBef>
                        <a:spcAft>
                          <a:spcPts val="0"/>
                        </a:spcAft>
                      </a:pPr>
                      <a:r>
                        <a:rPr lang="en-US" sz="1100">
                          <a:latin typeface="Times New Roman"/>
                          <a:ea typeface="Times New Roman"/>
                          <a:cs typeface="Mangal"/>
                        </a:rPr>
                        <a:t>4501- 5000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07</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01</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08   03%</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749">
                <a:tc>
                  <a:txBody>
                    <a:bodyPr/>
                    <a:lstStyle/>
                    <a:p>
                      <a:pPr marL="0" marR="0" algn="ctr">
                        <a:spcBef>
                          <a:spcPts val="0"/>
                        </a:spcBef>
                        <a:spcAft>
                          <a:spcPts val="0"/>
                        </a:spcAft>
                      </a:pPr>
                      <a:r>
                        <a:rPr lang="en-US" sz="1100">
                          <a:latin typeface="Times New Roman"/>
                          <a:ea typeface="Times New Roman"/>
                          <a:cs typeface="Mangal"/>
                        </a:rPr>
                        <a:t>5001- 5500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07</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01</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10   04%</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749">
                <a:tc>
                  <a:txBody>
                    <a:bodyPr/>
                    <a:lstStyle/>
                    <a:p>
                      <a:pPr marL="0" marR="0" algn="ctr">
                        <a:spcBef>
                          <a:spcPts val="0"/>
                        </a:spcBef>
                        <a:spcAft>
                          <a:spcPts val="0"/>
                        </a:spcAft>
                      </a:pPr>
                      <a:r>
                        <a:rPr lang="en-US" sz="1100">
                          <a:latin typeface="Times New Roman"/>
                          <a:ea typeface="Times New Roman"/>
                          <a:cs typeface="Mangal"/>
                        </a:rPr>
                        <a:t>5501- 6000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11</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11   04%</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749">
                <a:tc>
                  <a:txBody>
                    <a:bodyPr/>
                    <a:lstStyle/>
                    <a:p>
                      <a:pPr marL="0" marR="0" algn="ctr">
                        <a:spcBef>
                          <a:spcPts val="0"/>
                        </a:spcBef>
                        <a:spcAft>
                          <a:spcPts val="0"/>
                        </a:spcAft>
                      </a:pPr>
                      <a:r>
                        <a:rPr lang="en-US" sz="1100">
                          <a:latin typeface="Times New Roman"/>
                          <a:ea typeface="Times New Roman"/>
                          <a:cs typeface="Mangal"/>
                        </a:rPr>
                        <a:t>6001 – 6500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06</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06   02%</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749">
                <a:tc>
                  <a:txBody>
                    <a:bodyPr/>
                    <a:lstStyle/>
                    <a:p>
                      <a:pPr marL="0" marR="0" algn="ctr">
                        <a:spcBef>
                          <a:spcPts val="0"/>
                        </a:spcBef>
                        <a:spcAft>
                          <a:spcPts val="0"/>
                        </a:spcAft>
                      </a:pPr>
                      <a:r>
                        <a:rPr lang="en-US" sz="1100">
                          <a:latin typeface="Times New Roman"/>
                          <a:ea typeface="Times New Roman"/>
                          <a:cs typeface="Mangal"/>
                        </a:rPr>
                        <a:t>6501- 7000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06</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06   02%</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901">
                <a:tc>
                  <a:txBody>
                    <a:bodyPr/>
                    <a:lstStyle/>
                    <a:p>
                      <a:pPr marL="0" marR="0" algn="ctr">
                        <a:spcBef>
                          <a:spcPts val="0"/>
                        </a:spcBef>
                        <a:spcAft>
                          <a:spcPts val="0"/>
                        </a:spcAft>
                      </a:pPr>
                      <a:r>
                        <a:rPr lang="en-US" sz="1100">
                          <a:latin typeface="Times New Roman"/>
                          <a:ea typeface="Times New Roman"/>
                          <a:cs typeface="Mangal"/>
                        </a:rPr>
                        <a:t>7001 – 7500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02</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02    01%</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749">
                <a:tc>
                  <a:txBody>
                    <a:bodyPr/>
                    <a:lstStyle/>
                    <a:p>
                      <a:pPr marL="0" marR="0" algn="ctr">
                        <a:spcBef>
                          <a:spcPts val="0"/>
                        </a:spcBef>
                        <a:spcAft>
                          <a:spcPts val="0"/>
                        </a:spcAft>
                      </a:pPr>
                      <a:r>
                        <a:rPr lang="en-US" sz="1100">
                          <a:latin typeface="Times New Roman"/>
                          <a:ea typeface="Times New Roman"/>
                          <a:cs typeface="Mangal"/>
                        </a:rPr>
                        <a:t>7501 – 8000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06</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01</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07   03%</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901">
                <a:tc>
                  <a:txBody>
                    <a:bodyPr/>
                    <a:lstStyle/>
                    <a:p>
                      <a:pPr marL="0" marR="0" algn="ctr">
                        <a:spcBef>
                          <a:spcPts val="0"/>
                        </a:spcBef>
                        <a:spcAft>
                          <a:spcPts val="0"/>
                        </a:spcAft>
                      </a:pPr>
                      <a:r>
                        <a:rPr lang="en-US" sz="1100">
                          <a:latin typeface="Times New Roman"/>
                          <a:ea typeface="Times New Roman"/>
                          <a:cs typeface="Mangal"/>
                        </a:rPr>
                        <a:t>8001 - 8500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02</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02    01%</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749">
                <a:tc>
                  <a:txBody>
                    <a:bodyPr/>
                    <a:lstStyle/>
                    <a:p>
                      <a:pPr marL="0" marR="0" algn="ctr">
                        <a:spcBef>
                          <a:spcPts val="0"/>
                        </a:spcBef>
                        <a:spcAft>
                          <a:spcPts val="0"/>
                        </a:spcAft>
                      </a:pPr>
                      <a:r>
                        <a:rPr lang="en-US" sz="1100">
                          <a:latin typeface="Times New Roman"/>
                          <a:ea typeface="Times New Roman"/>
                          <a:cs typeface="Mangal"/>
                        </a:rPr>
                        <a:t>8501 – 9000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03</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03   01%</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173">
                <a:tc>
                  <a:txBody>
                    <a:bodyPr/>
                    <a:lstStyle/>
                    <a:p>
                      <a:pPr marL="0" marR="0" algn="ctr">
                        <a:spcBef>
                          <a:spcPts val="0"/>
                        </a:spcBef>
                        <a:spcAft>
                          <a:spcPts val="0"/>
                        </a:spcAft>
                      </a:pPr>
                      <a:r>
                        <a:rPr lang="en-US" sz="1100">
                          <a:latin typeface="Times New Roman"/>
                          <a:ea typeface="Times New Roman"/>
                          <a:cs typeface="Mangal"/>
                        </a:rPr>
                        <a:t>9001 – 9500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00   00%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749">
                <a:tc>
                  <a:txBody>
                    <a:bodyPr/>
                    <a:lstStyle/>
                    <a:p>
                      <a:pPr marL="0" marR="0" algn="ctr">
                        <a:spcBef>
                          <a:spcPts val="0"/>
                        </a:spcBef>
                        <a:spcAft>
                          <a:spcPts val="0"/>
                        </a:spcAft>
                      </a:pPr>
                      <a:r>
                        <a:rPr lang="en-US" sz="1100">
                          <a:latin typeface="Times New Roman"/>
                          <a:ea typeface="Times New Roman"/>
                          <a:cs typeface="Mangal"/>
                        </a:rPr>
                        <a:t>9501– 10000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01</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01   &lt; 01%</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749">
                <a:tc>
                  <a:txBody>
                    <a:bodyPr/>
                    <a:lstStyle/>
                    <a:p>
                      <a:pPr marL="0" marR="0" algn="ctr">
                        <a:spcBef>
                          <a:spcPts val="0"/>
                        </a:spcBef>
                        <a:spcAft>
                          <a:spcPts val="0"/>
                        </a:spcAft>
                      </a:pPr>
                      <a:r>
                        <a:rPr lang="en-US" sz="1100">
                          <a:latin typeface="Times New Roman"/>
                          <a:ea typeface="Times New Roman"/>
                          <a:cs typeface="Mangal"/>
                        </a:rPr>
                        <a:t>Above 10000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cs typeface="Mangal"/>
                        </a:rPr>
                        <a:t>00   00%</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561">
                <a:tc>
                  <a:txBody>
                    <a:bodyPr/>
                    <a:lstStyle/>
                    <a:p>
                      <a:pPr marL="0" marR="0" algn="ctr">
                        <a:spcBef>
                          <a:spcPts val="0"/>
                        </a:spcBef>
                        <a:spcAft>
                          <a:spcPts val="0"/>
                        </a:spcAft>
                      </a:pPr>
                      <a:r>
                        <a:rPr lang="en-US" sz="1100" b="1">
                          <a:latin typeface="Times New Roman"/>
                          <a:ea typeface="Times New Roman"/>
                          <a:cs typeface="Mangal"/>
                        </a:rPr>
                        <a:t>Total</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latin typeface="Times New Roman"/>
                          <a:ea typeface="Times New Roman"/>
                          <a:cs typeface="Mangal"/>
                        </a:rPr>
                        <a:t>152</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latin typeface="Times New Roman"/>
                          <a:ea typeface="Times New Roman"/>
                          <a:cs typeface="Mangal"/>
                        </a:rPr>
                        <a:t>76</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latin typeface="Times New Roman"/>
                          <a:ea typeface="Times New Roman"/>
                          <a:cs typeface="Mangal"/>
                        </a:rPr>
                        <a:t>35</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latin typeface="Times New Roman"/>
                          <a:ea typeface="Times New Roman"/>
                          <a:cs typeface="Mangal"/>
                        </a:rPr>
                        <a:t>08</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latin typeface="Times New Roman"/>
                          <a:ea typeface="Times New Roman"/>
                          <a:cs typeface="Mangal"/>
                        </a:rPr>
                        <a:t>07</a:t>
                      </a:r>
                      <a:endParaRPr lang="en-GB" sz="140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Times New Roman"/>
                          <a:ea typeface="Times New Roman"/>
                          <a:cs typeface="Mangal"/>
                        </a:rPr>
                        <a:t>276 100%</a:t>
                      </a:r>
                      <a:endParaRPr lang="en-GB" sz="1400" dirty="0">
                        <a:latin typeface="Times New Roman"/>
                        <a:ea typeface="Times New Roman"/>
                        <a:cs typeface="Mangal"/>
                      </a:endParaRPr>
                    </a:p>
                  </a:txBody>
                  <a:tcPr marL="43115" marR="43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1"/>
          <p:cNvPicPr>
            <a:picLocks noChangeAspect="1" noChangeArrowheads="1"/>
          </p:cNvPicPr>
          <p:nvPr/>
        </p:nvPicPr>
        <p:blipFill>
          <a:blip r:embed="rId2"/>
          <a:srcRect/>
          <a:stretch>
            <a:fillRect/>
          </a:stretch>
        </p:blipFill>
        <p:spPr bwMode="auto">
          <a:xfrm>
            <a:off x="5715000" y="1066800"/>
            <a:ext cx="3285067" cy="2438400"/>
          </a:xfrm>
          <a:prstGeom prst="rect">
            <a:avLst/>
          </a:prstGeom>
          <a:noFill/>
          <a:ln w="9525">
            <a:noFill/>
            <a:miter lim="800000"/>
            <a:headEnd/>
            <a:tailEnd/>
          </a:ln>
        </p:spPr>
      </p:pic>
      <p:sp>
        <p:nvSpPr>
          <p:cNvPr id="7" name="TextBox 6"/>
          <p:cNvSpPr txBox="1"/>
          <p:nvPr/>
        </p:nvSpPr>
        <p:spPr>
          <a:xfrm>
            <a:off x="2895600" y="304800"/>
            <a:ext cx="3510705" cy="646331"/>
          </a:xfrm>
          <a:prstGeom prst="rect">
            <a:avLst/>
          </a:prstGeom>
          <a:noFill/>
        </p:spPr>
        <p:txBody>
          <a:bodyPr wrap="none" rtlCol="0">
            <a:spAutoFit/>
          </a:bodyPr>
          <a:lstStyle/>
          <a:p>
            <a:pPr algn="ctr"/>
            <a:r>
              <a:rPr lang="en-US" sz="1200" b="1" cap="all" dirty="0" smtClean="0"/>
              <a:t>castes AND incomes in </a:t>
            </a:r>
            <a:r>
              <a:rPr lang="en-US" sz="1200" b="1" cap="all" dirty="0" err="1" smtClean="0"/>
              <a:t>aradhaknagar</a:t>
            </a:r>
            <a:endParaRPr lang="en-GB" sz="1200" dirty="0" smtClean="0"/>
          </a:p>
          <a:p>
            <a:pPr algn="ctr"/>
            <a:r>
              <a:rPr lang="en-US" sz="1200" b="1" cap="all" dirty="0" smtClean="0"/>
              <a:t>(2013-14)</a:t>
            </a:r>
            <a:endParaRPr lang="en-GB" sz="1200" dirty="0" smtClean="0"/>
          </a:p>
          <a:p>
            <a:pPr algn="ctr"/>
            <a:endParaRPr lang="en-GB" sz="1200" dirty="0"/>
          </a:p>
        </p:txBody>
      </p:sp>
      <p:pic>
        <p:nvPicPr>
          <p:cNvPr id="8" name="Picture 7"/>
          <p:cNvPicPr>
            <a:picLocks noChangeAspect="1" noChangeArrowheads="1"/>
          </p:cNvPicPr>
          <p:nvPr/>
        </p:nvPicPr>
        <p:blipFill>
          <a:blip r:embed="rId3"/>
          <a:srcRect/>
          <a:stretch>
            <a:fillRect/>
          </a:stretch>
        </p:blipFill>
        <p:spPr bwMode="auto">
          <a:xfrm>
            <a:off x="5791200" y="3962400"/>
            <a:ext cx="3048000" cy="24384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690F8773-A788-4FD0-99FA-5508F1748A3E}" type="slidenum">
              <a:rPr lang="en-GB" smtClean="0"/>
              <a:pPr/>
              <a:t>20</a:t>
            </a:fld>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2"/>
          <p:cNvPicPr>
            <a:picLocks noChangeAspect="1" noChangeArrowheads="1"/>
          </p:cNvPicPr>
          <p:nvPr/>
        </p:nvPicPr>
        <p:blipFill>
          <a:blip r:embed="rId2"/>
          <a:srcRect/>
          <a:stretch>
            <a:fillRect/>
          </a:stretch>
        </p:blipFill>
        <p:spPr bwMode="auto">
          <a:xfrm>
            <a:off x="7162800" y="228600"/>
            <a:ext cx="1752600" cy="2483680"/>
          </a:xfrm>
          <a:prstGeom prst="rect">
            <a:avLst/>
          </a:prstGeom>
          <a:noFill/>
          <a:ln w="9525">
            <a:noFill/>
            <a:miter lim="800000"/>
            <a:headEnd/>
            <a:tailEnd/>
          </a:ln>
        </p:spPr>
      </p:pic>
      <p:pic>
        <p:nvPicPr>
          <p:cNvPr id="145410" name="Picture 2" descr="C:\Users\hp\Desktop\cht\page0001.jpg"/>
          <p:cNvPicPr>
            <a:picLocks noChangeAspect="1" noChangeArrowheads="1"/>
          </p:cNvPicPr>
          <p:nvPr/>
        </p:nvPicPr>
        <p:blipFill>
          <a:blip r:embed="rId3"/>
          <a:srcRect/>
          <a:stretch>
            <a:fillRect/>
          </a:stretch>
        </p:blipFill>
        <p:spPr bwMode="auto">
          <a:xfrm>
            <a:off x="124694" y="124695"/>
            <a:ext cx="6733305" cy="6629400"/>
          </a:xfrm>
          <a:prstGeom prst="rect">
            <a:avLst/>
          </a:prstGeom>
          <a:noFill/>
        </p:spPr>
      </p:pic>
      <p:sp>
        <p:nvSpPr>
          <p:cNvPr id="4" name="Slide Number Placeholder 3"/>
          <p:cNvSpPr>
            <a:spLocks noGrp="1"/>
          </p:cNvSpPr>
          <p:nvPr>
            <p:ph type="sldNum" sz="quarter" idx="12"/>
          </p:nvPr>
        </p:nvSpPr>
        <p:spPr/>
        <p:txBody>
          <a:bodyPr/>
          <a:lstStyle/>
          <a:p>
            <a:fld id="{690F8773-A788-4FD0-99FA-5508F1748A3E}" type="slidenum">
              <a:rPr lang="en-GB" smtClean="0"/>
              <a:pPr/>
              <a:t>21</a:t>
            </a:fld>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0"/>
            <a:ext cx="9144000" cy="52322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1400" b="1" dirty="0" smtClean="0"/>
              <a:t>Estimated Occupations in Aradhaknagar: circa 1988-2012</a:t>
            </a:r>
            <a:endParaRPr lang="en-US" sz="1400" dirty="0" smtClean="0"/>
          </a:p>
          <a:p>
            <a:pPr algn="ctr"/>
            <a:r>
              <a:rPr lang="en-US" sz="1400" dirty="0" smtClean="0"/>
              <a:t> (as per Usual Principal + Subsidiary Status (brackets denote women workers)* </a:t>
            </a:r>
            <a:endParaRPr lang="en-US" sz="1400" dirty="0"/>
          </a:p>
        </p:txBody>
      </p:sp>
      <p:graphicFrame>
        <p:nvGraphicFramePr>
          <p:cNvPr id="4" name="Table 3"/>
          <p:cNvGraphicFramePr>
            <a:graphicFrameLocks noGrp="1"/>
          </p:cNvGraphicFramePr>
          <p:nvPr/>
        </p:nvGraphicFramePr>
        <p:xfrm>
          <a:off x="304800" y="533400"/>
          <a:ext cx="5334001" cy="6583680"/>
        </p:xfrm>
        <a:graphic>
          <a:graphicData uri="http://schemas.openxmlformats.org/drawingml/2006/table">
            <a:tbl>
              <a:tblPr/>
              <a:tblGrid>
                <a:gridCol w="1851251"/>
                <a:gridCol w="1065781"/>
                <a:gridCol w="1034078"/>
                <a:gridCol w="1299547"/>
                <a:gridCol w="83344"/>
              </a:tblGrid>
              <a:tr h="141767">
                <a:tc>
                  <a:txBody>
                    <a:bodyPr/>
                    <a:lstStyle/>
                    <a:p>
                      <a:pPr marL="0" marR="0" indent="-228600" algn="just">
                        <a:lnSpc>
                          <a:spcPct val="150000"/>
                        </a:lnSpc>
                        <a:spcBef>
                          <a:spcPts val="0"/>
                        </a:spcBef>
                        <a:spcAft>
                          <a:spcPts val="0"/>
                        </a:spcAft>
                      </a:pPr>
                      <a:r>
                        <a:rPr lang="en-US" sz="1200" b="1" dirty="0">
                          <a:latin typeface="Times New Roman"/>
                          <a:ea typeface="Calibri"/>
                          <a:cs typeface="Mangal"/>
                        </a:rPr>
                        <a:t>Occupations/ Years</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b="1" dirty="0">
                          <a:latin typeface="Times New Roman"/>
                          <a:ea typeface="Calibri"/>
                          <a:cs typeface="Mangal"/>
                        </a:rPr>
                        <a:t>          1988</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b="1">
                          <a:latin typeface="Times New Roman"/>
                          <a:ea typeface="Calibri"/>
                          <a:cs typeface="Mangal"/>
                        </a:rPr>
                        <a:t>2012</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200" b="1">
                          <a:latin typeface="Times New Roman"/>
                          <a:ea typeface="Calibri"/>
                          <a:cs typeface="Mangal"/>
                        </a:rPr>
                        <a:t>UCs in 2012</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94512">
                <a:tc>
                  <a:txBody>
                    <a:bodyPr/>
                    <a:lstStyle/>
                    <a:p>
                      <a:pPr marL="0" marR="0" indent="-228600" algn="just">
                        <a:lnSpc>
                          <a:spcPct val="150000"/>
                        </a:lnSpc>
                        <a:spcBef>
                          <a:spcPts val="0"/>
                        </a:spcBef>
                        <a:spcAft>
                          <a:spcPts val="0"/>
                        </a:spcAft>
                      </a:pPr>
                      <a:r>
                        <a:rPr lang="en-US" sz="1200" b="1">
                          <a:latin typeface="Times New Roman"/>
                          <a:ea typeface="Calibri"/>
                          <a:cs typeface="Mangal"/>
                        </a:rPr>
                        <a:t>All Workers</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b="1" dirty="0">
                          <a:latin typeface="Times New Roman"/>
                          <a:ea typeface="Calibri"/>
                          <a:cs typeface="Mangal"/>
                        </a:rPr>
                        <a:t>157</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b="1">
                          <a:latin typeface="Times New Roman"/>
                          <a:ea typeface="Calibri"/>
                          <a:cs typeface="Mangal"/>
                        </a:rPr>
                        <a:t>678</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200" b="1">
                          <a:latin typeface="Times New Roman"/>
                          <a:ea typeface="Calibri"/>
                          <a:cs typeface="Mangal"/>
                        </a:rPr>
                        <a:t>29</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94512">
                <a:tc>
                  <a:txBody>
                    <a:bodyPr/>
                    <a:lstStyle/>
                    <a:p>
                      <a:pPr marL="0" marR="0" indent="-228600" algn="just">
                        <a:lnSpc>
                          <a:spcPct val="150000"/>
                        </a:lnSpc>
                        <a:spcBef>
                          <a:spcPts val="0"/>
                        </a:spcBef>
                        <a:spcAft>
                          <a:spcPts val="0"/>
                        </a:spcAft>
                        <a:tabLst>
                          <a:tab pos="1416050" algn="r"/>
                        </a:tabLst>
                      </a:pPr>
                      <a:r>
                        <a:rPr lang="en-US" sz="1200">
                          <a:latin typeface="Times New Roman"/>
                          <a:ea typeface="Calibri"/>
                          <a:cs typeface="Mangal"/>
                        </a:rPr>
                        <a:t>Total Population	</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a:latin typeface="Times New Roman"/>
                          <a:ea typeface="Calibri"/>
                          <a:cs typeface="Mangal"/>
                        </a:rPr>
                        <a:t>441</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dirty="0">
                          <a:latin typeface="Times New Roman"/>
                          <a:ea typeface="Calibri"/>
                          <a:cs typeface="Mangal"/>
                        </a:rPr>
                        <a:t>1694</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200">
                          <a:latin typeface="Times New Roman"/>
                          <a:ea typeface="Calibri"/>
                          <a:cs typeface="Mangal"/>
                        </a:rPr>
                        <a:t>110</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41767">
                <a:tc>
                  <a:txBody>
                    <a:bodyPr/>
                    <a:lstStyle/>
                    <a:p>
                      <a:pPr marL="0" marR="0" indent="-228600" algn="just">
                        <a:lnSpc>
                          <a:spcPct val="150000"/>
                        </a:lnSpc>
                        <a:spcBef>
                          <a:spcPts val="0"/>
                        </a:spcBef>
                        <a:spcAft>
                          <a:spcPts val="0"/>
                        </a:spcAft>
                        <a:tabLst>
                          <a:tab pos="1416050" algn="r"/>
                        </a:tabLst>
                      </a:pPr>
                      <a:r>
                        <a:rPr lang="en-US" sz="1200">
                          <a:latin typeface="Times New Roman"/>
                          <a:ea typeface="Calibri"/>
                          <a:cs typeface="Mangal"/>
                        </a:rPr>
                        <a:t>Ratio of Workers</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a:solidFill>
                            <a:srgbClr val="FF0000"/>
                          </a:solidFill>
                          <a:latin typeface="Times New Roman"/>
                          <a:ea typeface="Calibri"/>
                          <a:cs typeface="Mangal"/>
                        </a:rPr>
                        <a:t> 36%</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a:solidFill>
                            <a:srgbClr val="FF0000"/>
                          </a:solidFill>
                          <a:latin typeface="Times New Roman"/>
                          <a:ea typeface="Calibri"/>
                          <a:cs typeface="Mangal"/>
                        </a:rPr>
                        <a:t>40%</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200">
                          <a:solidFill>
                            <a:srgbClr val="FF0000"/>
                          </a:solidFill>
                          <a:latin typeface="Times New Roman"/>
                          <a:ea typeface="Calibri"/>
                          <a:cs typeface="Mangal"/>
                        </a:rPr>
                        <a:t>26%</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94512">
                <a:tc>
                  <a:txBody>
                    <a:bodyPr/>
                    <a:lstStyle/>
                    <a:p>
                      <a:pPr marL="0" marR="0" indent="-228600" algn="just">
                        <a:lnSpc>
                          <a:spcPct val="150000"/>
                        </a:lnSpc>
                        <a:spcBef>
                          <a:spcPts val="0"/>
                        </a:spcBef>
                        <a:spcAft>
                          <a:spcPts val="0"/>
                        </a:spcAft>
                        <a:tabLst>
                          <a:tab pos="1416050" algn="r"/>
                        </a:tabLst>
                      </a:pPr>
                      <a:r>
                        <a:rPr lang="en-US" sz="1200" dirty="0">
                          <a:latin typeface="Times New Roman"/>
                          <a:ea typeface="Calibri"/>
                          <a:cs typeface="Mangal"/>
                        </a:rPr>
                        <a:t>Employers</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a:latin typeface="Times New Roman"/>
                          <a:ea typeface="Calibri"/>
                          <a:cs typeface="Mangal"/>
                        </a:rPr>
                        <a:t>03   1</a:t>
                      </a:r>
                      <a:r>
                        <a:rPr lang="en-US" sz="1200">
                          <a:solidFill>
                            <a:srgbClr val="FF0000"/>
                          </a:solidFill>
                          <a:latin typeface="Times New Roman"/>
                          <a:ea typeface="Calibri"/>
                          <a:cs typeface="Mangal"/>
                        </a:rPr>
                        <a:t>%</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dirty="0">
                          <a:latin typeface="Times New Roman"/>
                          <a:ea typeface="Calibri"/>
                          <a:cs typeface="Mangal"/>
                        </a:rPr>
                        <a:t>25      </a:t>
                      </a:r>
                      <a:r>
                        <a:rPr lang="en-US" sz="1200" dirty="0">
                          <a:solidFill>
                            <a:srgbClr val="FF0000"/>
                          </a:solidFill>
                          <a:latin typeface="Times New Roman"/>
                          <a:ea typeface="Calibri"/>
                          <a:cs typeface="Mangal"/>
                        </a:rPr>
                        <a:t>3%</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200">
                          <a:latin typeface="Times New Roman"/>
                          <a:ea typeface="Calibri"/>
                          <a:cs typeface="Mangal"/>
                        </a:rPr>
                        <a:t>05    </a:t>
                      </a:r>
                      <a:r>
                        <a:rPr lang="en-US" sz="1200">
                          <a:solidFill>
                            <a:srgbClr val="FF0000"/>
                          </a:solidFill>
                          <a:latin typeface="Times New Roman"/>
                          <a:ea typeface="Calibri"/>
                          <a:cs typeface="Mangal"/>
                        </a:rPr>
                        <a:t>17%</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41767">
                <a:tc>
                  <a:txBody>
                    <a:bodyPr/>
                    <a:lstStyle/>
                    <a:p>
                      <a:pPr marL="0" marR="0" indent="-228600" algn="just">
                        <a:lnSpc>
                          <a:spcPct val="150000"/>
                        </a:lnSpc>
                        <a:spcBef>
                          <a:spcPts val="0"/>
                        </a:spcBef>
                        <a:spcAft>
                          <a:spcPts val="0"/>
                        </a:spcAft>
                      </a:pPr>
                      <a:r>
                        <a:rPr lang="en-US" sz="1200">
                          <a:latin typeface="Times New Roman"/>
                          <a:ea typeface="Calibri"/>
                          <a:cs typeface="Mangal"/>
                        </a:rPr>
                        <a:t>Self Employed</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a:latin typeface="Times New Roman"/>
                          <a:ea typeface="Calibri"/>
                          <a:cs typeface="Mangal"/>
                        </a:rPr>
                        <a:t>33   </a:t>
                      </a:r>
                      <a:r>
                        <a:rPr lang="en-US" sz="1200">
                          <a:solidFill>
                            <a:srgbClr val="FF0000"/>
                          </a:solidFill>
                          <a:latin typeface="Times New Roman"/>
                          <a:ea typeface="Calibri"/>
                          <a:cs typeface="Mangal"/>
                        </a:rPr>
                        <a:t>21%</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dirty="0">
                          <a:latin typeface="Times New Roman"/>
                          <a:ea typeface="Calibri"/>
                          <a:cs typeface="Mangal"/>
                        </a:rPr>
                        <a:t>144     </a:t>
                      </a:r>
                      <a:r>
                        <a:rPr lang="en-US" sz="1200" dirty="0">
                          <a:solidFill>
                            <a:srgbClr val="FF0000"/>
                          </a:solidFill>
                          <a:latin typeface="Times New Roman"/>
                          <a:ea typeface="Calibri"/>
                          <a:cs typeface="Mangal"/>
                        </a:rPr>
                        <a:t>22%</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200">
                          <a:latin typeface="Times New Roman"/>
                          <a:ea typeface="Calibri"/>
                          <a:cs typeface="Mangal"/>
                        </a:rPr>
                        <a:t>06    </a:t>
                      </a:r>
                      <a:r>
                        <a:rPr lang="en-US" sz="1200">
                          <a:solidFill>
                            <a:srgbClr val="FF0000"/>
                          </a:solidFill>
                          <a:latin typeface="Times New Roman"/>
                          <a:ea typeface="Calibri"/>
                          <a:cs typeface="Mangal"/>
                        </a:rPr>
                        <a:t>20%</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41767">
                <a:tc>
                  <a:txBody>
                    <a:bodyPr/>
                    <a:lstStyle/>
                    <a:p>
                      <a:pPr marL="0" marR="0" indent="-228600" algn="just">
                        <a:lnSpc>
                          <a:spcPct val="150000"/>
                        </a:lnSpc>
                        <a:spcBef>
                          <a:spcPts val="0"/>
                        </a:spcBef>
                        <a:spcAft>
                          <a:spcPts val="0"/>
                        </a:spcAft>
                        <a:tabLst>
                          <a:tab pos="1416050" algn="r"/>
                        </a:tabLst>
                      </a:pPr>
                      <a:r>
                        <a:rPr lang="en-US" sz="1200">
                          <a:latin typeface="Times New Roman"/>
                          <a:ea typeface="Calibri"/>
                          <a:cs typeface="Mangal"/>
                        </a:rPr>
                        <a:t>Wage Earners	</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a:latin typeface="Times New Roman"/>
                          <a:ea typeface="Calibri"/>
                          <a:cs typeface="Mangal"/>
                        </a:rPr>
                        <a:t>78    </a:t>
                      </a:r>
                      <a:r>
                        <a:rPr lang="en-US" sz="1200">
                          <a:solidFill>
                            <a:srgbClr val="FF0000"/>
                          </a:solidFill>
                          <a:latin typeface="Times New Roman"/>
                          <a:ea typeface="Calibri"/>
                          <a:cs typeface="Mangal"/>
                        </a:rPr>
                        <a:t>50%</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a:latin typeface="Times New Roman"/>
                          <a:ea typeface="Calibri"/>
                          <a:cs typeface="Mangal"/>
                        </a:rPr>
                        <a:t>389     </a:t>
                      </a:r>
                      <a:r>
                        <a:rPr lang="en-US" sz="1200">
                          <a:solidFill>
                            <a:srgbClr val="FF0000"/>
                          </a:solidFill>
                          <a:latin typeface="Times New Roman"/>
                          <a:ea typeface="Calibri"/>
                          <a:cs typeface="Mangal"/>
                        </a:rPr>
                        <a:t>57%</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200">
                          <a:latin typeface="Times New Roman"/>
                          <a:ea typeface="Calibri"/>
                          <a:cs typeface="Mangal"/>
                        </a:rPr>
                        <a:t>12    </a:t>
                      </a:r>
                      <a:r>
                        <a:rPr lang="en-US" sz="1200">
                          <a:solidFill>
                            <a:srgbClr val="FF0000"/>
                          </a:solidFill>
                          <a:latin typeface="Times New Roman"/>
                          <a:ea typeface="Calibri"/>
                          <a:cs typeface="Mangal"/>
                        </a:rPr>
                        <a:t>41%</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41767">
                <a:tc>
                  <a:txBody>
                    <a:bodyPr/>
                    <a:lstStyle/>
                    <a:p>
                      <a:pPr marL="0" marR="0" indent="-228600" algn="just">
                        <a:lnSpc>
                          <a:spcPct val="150000"/>
                        </a:lnSpc>
                        <a:spcBef>
                          <a:spcPts val="0"/>
                        </a:spcBef>
                        <a:spcAft>
                          <a:spcPts val="0"/>
                        </a:spcAft>
                      </a:pPr>
                      <a:r>
                        <a:rPr lang="en-US" sz="1200" dirty="0">
                          <a:latin typeface="Times New Roman"/>
                          <a:ea typeface="Calibri"/>
                          <a:cs typeface="Mangal"/>
                        </a:rPr>
                        <a:t>Casual Wage Earners</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a:latin typeface="Times New Roman"/>
                          <a:ea typeface="Calibri"/>
                          <a:cs typeface="Mangal"/>
                        </a:rPr>
                        <a:t>42    </a:t>
                      </a:r>
                      <a:r>
                        <a:rPr lang="en-US" sz="1200">
                          <a:solidFill>
                            <a:srgbClr val="FF0000"/>
                          </a:solidFill>
                          <a:latin typeface="Times New Roman"/>
                          <a:ea typeface="Calibri"/>
                          <a:cs typeface="Mangal"/>
                        </a:rPr>
                        <a:t>27%</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dirty="0">
                          <a:latin typeface="Times New Roman"/>
                          <a:ea typeface="Calibri"/>
                          <a:cs typeface="Mangal"/>
                        </a:rPr>
                        <a:t>122     </a:t>
                      </a:r>
                      <a:r>
                        <a:rPr lang="en-US" sz="1200" dirty="0">
                          <a:solidFill>
                            <a:srgbClr val="FF0000"/>
                          </a:solidFill>
                          <a:latin typeface="Times New Roman"/>
                          <a:ea typeface="Calibri"/>
                          <a:cs typeface="Mangal"/>
                        </a:rPr>
                        <a:t>18%</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200">
                          <a:latin typeface="Times New Roman"/>
                          <a:ea typeface="Calibri"/>
                          <a:cs typeface="Mangal"/>
                        </a:rPr>
                        <a:t>06    </a:t>
                      </a:r>
                      <a:r>
                        <a:rPr lang="en-US" sz="1200">
                          <a:solidFill>
                            <a:srgbClr val="FF0000"/>
                          </a:solidFill>
                          <a:latin typeface="Times New Roman"/>
                          <a:ea typeface="Calibri"/>
                          <a:cs typeface="Mangal"/>
                        </a:rPr>
                        <a:t>20%</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89023">
                <a:tc>
                  <a:txBody>
                    <a:bodyPr/>
                    <a:lstStyle/>
                    <a:p>
                      <a:pPr marL="0" marR="0" indent="-228600" algn="just">
                        <a:lnSpc>
                          <a:spcPct val="150000"/>
                        </a:lnSpc>
                        <a:spcBef>
                          <a:spcPts val="0"/>
                        </a:spcBef>
                        <a:spcAft>
                          <a:spcPts val="0"/>
                        </a:spcAft>
                      </a:pPr>
                      <a:r>
                        <a:rPr lang="en-US" sz="1200">
                          <a:latin typeface="Times New Roman"/>
                          <a:ea typeface="Calibri"/>
                          <a:cs typeface="Mangal"/>
                        </a:rPr>
                        <a:t>Manual Workers</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a:latin typeface="Times New Roman"/>
                          <a:ea typeface="Calibri"/>
                          <a:cs typeface="Mangal"/>
                        </a:rPr>
                        <a:t>154   </a:t>
                      </a:r>
                      <a:r>
                        <a:rPr lang="en-US" sz="1200">
                          <a:solidFill>
                            <a:srgbClr val="FF0000"/>
                          </a:solidFill>
                          <a:latin typeface="Times New Roman"/>
                          <a:ea typeface="Calibri"/>
                          <a:cs typeface="Mangal"/>
                        </a:rPr>
                        <a:t>98%</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dirty="0">
                          <a:latin typeface="Times New Roman"/>
                          <a:ea typeface="Calibri"/>
                          <a:cs typeface="Mangal"/>
                        </a:rPr>
                        <a:t>    640   </a:t>
                      </a:r>
                      <a:r>
                        <a:rPr lang="en-US" sz="1200" dirty="0">
                          <a:solidFill>
                            <a:srgbClr val="FF0000"/>
                          </a:solidFill>
                          <a:latin typeface="Times New Roman"/>
                          <a:ea typeface="Calibri"/>
                          <a:cs typeface="Mangal"/>
                        </a:rPr>
                        <a:t>94%</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200">
                          <a:latin typeface="Times New Roman"/>
                          <a:ea typeface="Calibri"/>
                          <a:cs typeface="Mangal"/>
                        </a:rPr>
                        <a:t>25    </a:t>
                      </a:r>
                      <a:r>
                        <a:rPr lang="en-US" sz="1200">
                          <a:solidFill>
                            <a:srgbClr val="FF0000"/>
                          </a:solidFill>
                          <a:latin typeface="Times New Roman"/>
                          <a:ea typeface="Calibri"/>
                          <a:cs typeface="Mangal"/>
                        </a:rPr>
                        <a:t>86%</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89023">
                <a:tc>
                  <a:txBody>
                    <a:bodyPr/>
                    <a:lstStyle/>
                    <a:p>
                      <a:pPr marL="0" marR="0" indent="-228600" algn="just">
                        <a:lnSpc>
                          <a:spcPct val="150000"/>
                        </a:lnSpc>
                        <a:spcBef>
                          <a:spcPts val="0"/>
                        </a:spcBef>
                        <a:spcAft>
                          <a:spcPts val="0"/>
                        </a:spcAft>
                      </a:pPr>
                      <a:r>
                        <a:rPr lang="en-US" sz="1200" dirty="0" err="1">
                          <a:latin typeface="Times New Roman"/>
                          <a:ea typeface="Calibri"/>
                          <a:cs typeface="Mangal"/>
                        </a:rPr>
                        <a:t>InformalSector</a:t>
                      </a:r>
                      <a:r>
                        <a:rPr lang="en-US" sz="1200" dirty="0">
                          <a:latin typeface="Times New Roman"/>
                          <a:ea typeface="Calibri"/>
                          <a:cs typeface="Mangal"/>
                        </a:rPr>
                        <a:t> </a:t>
                      </a:r>
                      <a:r>
                        <a:rPr lang="en-US" sz="1200" dirty="0" err="1">
                          <a:latin typeface="Times New Roman"/>
                          <a:ea typeface="Calibri"/>
                          <a:cs typeface="Mangal"/>
                        </a:rPr>
                        <a:t>Wkrs</a:t>
                      </a:r>
                      <a:r>
                        <a:rPr lang="en-US" sz="1200" dirty="0">
                          <a:latin typeface="Times New Roman"/>
                          <a:ea typeface="Calibri"/>
                          <a:cs typeface="Mangal"/>
                        </a:rPr>
                        <a:t>.</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a:latin typeface="Times New Roman"/>
                          <a:ea typeface="Calibri"/>
                          <a:cs typeface="Mangal"/>
                        </a:rPr>
                        <a:t>123   </a:t>
                      </a:r>
                      <a:r>
                        <a:rPr lang="en-US" sz="1200">
                          <a:solidFill>
                            <a:srgbClr val="FF0000"/>
                          </a:solidFill>
                          <a:latin typeface="Times New Roman"/>
                          <a:ea typeface="Calibri"/>
                          <a:cs typeface="Mangal"/>
                        </a:rPr>
                        <a:t>78%</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a:latin typeface="Times New Roman"/>
                          <a:ea typeface="Calibri"/>
                          <a:cs typeface="Mangal"/>
                        </a:rPr>
                        <a:t>471   </a:t>
                      </a:r>
                      <a:r>
                        <a:rPr lang="en-US" sz="1200">
                          <a:solidFill>
                            <a:srgbClr val="FF0000"/>
                          </a:solidFill>
                          <a:latin typeface="Times New Roman"/>
                          <a:ea typeface="Calibri"/>
                          <a:cs typeface="Mangal"/>
                        </a:rPr>
                        <a:t>69%</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200">
                          <a:latin typeface="Times New Roman"/>
                          <a:ea typeface="Calibri"/>
                          <a:cs typeface="Mangal"/>
                        </a:rPr>
                        <a:t>25     </a:t>
                      </a:r>
                      <a:r>
                        <a:rPr lang="en-US" sz="1200">
                          <a:solidFill>
                            <a:srgbClr val="FF0000"/>
                          </a:solidFill>
                          <a:latin typeface="Times New Roman"/>
                          <a:ea typeface="Calibri"/>
                          <a:cs typeface="Mangal"/>
                        </a:rPr>
                        <a:t>86%</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94512">
                <a:tc>
                  <a:txBody>
                    <a:bodyPr/>
                    <a:lstStyle/>
                    <a:p>
                      <a:pPr marL="0" marR="0" indent="-228600" algn="just">
                        <a:lnSpc>
                          <a:spcPct val="150000"/>
                        </a:lnSpc>
                        <a:spcBef>
                          <a:spcPts val="0"/>
                        </a:spcBef>
                        <a:spcAft>
                          <a:spcPts val="0"/>
                        </a:spcAft>
                      </a:pPr>
                      <a:r>
                        <a:rPr lang="en-US" sz="1200">
                          <a:latin typeface="Times New Roman"/>
                          <a:ea typeface="Calibri"/>
                          <a:cs typeface="Mangal"/>
                        </a:rPr>
                        <a:t>Manufacturing Sector</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dirty="0">
                          <a:latin typeface="Times New Roman"/>
                          <a:ea typeface="Calibri"/>
                          <a:cs typeface="Mangal"/>
                        </a:rPr>
                        <a:t>NA</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200" dirty="0">
                          <a:latin typeface="Times New Roman"/>
                          <a:ea typeface="Calibri"/>
                          <a:cs typeface="Mangal"/>
                        </a:rPr>
                        <a:t>31 inc 1 manufacturer</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indent="-228600" algn="ctr">
                        <a:lnSpc>
                          <a:spcPct val="150000"/>
                        </a:lnSpc>
                        <a:spcBef>
                          <a:spcPts val="0"/>
                        </a:spcBef>
                        <a:spcAft>
                          <a:spcPts val="0"/>
                        </a:spcAft>
                      </a:pP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767">
                <a:tc>
                  <a:txBody>
                    <a:bodyPr/>
                    <a:lstStyle/>
                    <a:p>
                      <a:pPr marL="0" marR="0" indent="-228600" algn="just">
                        <a:lnSpc>
                          <a:spcPct val="150000"/>
                        </a:lnSpc>
                        <a:spcBef>
                          <a:spcPts val="0"/>
                        </a:spcBef>
                        <a:spcAft>
                          <a:spcPts val="0"/>
                        </a:spcAft>
                      </a:pPr>
                      <a:r>
                        <a:rPr lang="en-US" sz="1200" b="1">
                          <a:latin typeface="Times New Roman"/>
                          <a:ea typeface="Calibri"/>
                          <a:cs typeface="Mangal"/>
                        </a:rPr>
                        <a:t>Primary Sector Wkr</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b="1">
                          <a:latin typeface="Times New Roman"/>
                          <a:ea typeface="Calibri"/>
                          <a:cs typeface="Mangal"/>
                        </a:rPr>
                        <a:t>09      </a:t>
                      </a:r>
                      <a:r>
                        <a:rPr lang="en-US" sz="1200" b="1">
                          <a:solidFill>
                            <a:srgbClr val="FF0000"/>
                          </a:solidFill>
                          <a:latin typeface="Times New Roman"/>
                          <a:ea typeface="Calibri"/>
                          <a:cs typeface="Mangal"/>
                        </a:rPr>
                        <a:t>6%</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tabLst>
                          <a:tab pos="257175" algn="l"/>
                          <a:tab pos="308610" algn="ctr"/>
                        </a:tabLst>
                      </a:pPr>
                      <a:r>
                        <a:rPr lang="en-US" sz="1200" b="1" dirty="0">
                          <a:latin typeface="Times New Roman"/>
                          <a:ea typeface="Calibri"/>
                          <a:cs typeface="Mangal"/>
                        </a:rPr>
                        <a:t>06 (1)   </a:t>
                      </a:r>
                      <a:r>
                        <a:rPr lang="en-US" sz="1200" b="1" dirty="0">
                          <a:solidFill>
                            <a:srgbClr val="FF0000"/>
                          </a:solidFill>
                          <a:latin typeface="Times New Roman"/>
                          <a:ea typeface="Calibri"/>
                          <a:cs typeface="Mangal"/>
                        </a:rPr>
                        <a:t>&lt;1%</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200" dirty="0" smtClean="0">
                          <a:latin typeface="Calibri"/>
                          <a:ea typeface="Calibri"/>
                          <a:cs typeface="Mangal"/>
                        </a:rPr>
                        <a:t>00</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7256">
                <a:tc>
                  <a:txBody>
                    <a:bodyPr/>
                    <a:lstStyle/>
                    <a:p>
                      <a:pPr marL="0" marR="0" indent="-228600" algn="just">
                        <a:lnSpc>
                          <a:spcPct val="150000"/>
                        </a:lnSpc>
                        <a:spcBef>
                          <a:spcPts val="0"/>
                        </a:spcBef>
                        <a:spcAft>
                          <a:spcPts val="0"/>
                        </a:spcAft>
                      </a:pPr>
                      <a:r>
                        <a:rPr lang="en-US" sz="1200" i="1">
                          <a:solidFill>
                            <a:srgbClr val="0F243E"/>
                          </a:solidFill>
                          <a:latin typeface="Times New Roman"/>
                          <a:ea typeface="Calibri"/>
                          <a:cs typeface="Mangal"/>
                        </a:rPr>
                        <a:t>Livestock*</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i="1">
                          <a:solidFill>
                            <a:srgbClr val="0F243E"/>
                          </a:solidFill>
                          <a:latin typeface="Times New Roman"/>
                          <a:ea typeface="Calibri"/>
                          <a:cs typeface="Mangal"/>
                        </a:rPr>
                        <a:t>03</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i="1" dirty="0">
                          <a:solidFill>
                            <a:srgbClr val="0F243E"/>
                          </a:solidFill>
                          <a:latin typeface="Times New Roman"/>
                          <a:ea typeface="Calibri"/>
                          <a:cs typeface="Mangal"/>
                        </a:rPr>
                        <a:t>2   </a:t>
                      </a:r>
                      <a:r>
                        <a:rPr lang="en-US" sz="1200" i="1" dirty="0">
                          <a:latin typeface="Times New Roman"/>
                          <a:ea typeface="Calibri"/>
                          <a:cs typeface="Mangal"/>
                        </a:rPr>
                        <a:t>(1)</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200" b="1" dirty="0">
                          <a:latin typeface="Times New Roman"/>
                          <a:ea typeface="Calibri"/>
                          <a:cs typeface="Mangal"/>
                        </a:rPr>
                        <a:t>00    </a:t>
                      </a:r>
                      <a:r>
                        <a:rPr lang="en-US" sz="1200" b="1" dirty="0">
                          <a:solidFill>
                            <a:srgbClr val="FF0000"/>
                          </a:solidFill>
                          <a:latin typeface="Times New Roman"/>
                          <a:ea typeface="Calibri"/>
                          <a:cs typeface="Mangal"/>
                        </a:rPr>
                        <a:t>0%</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7256">
                <a:tc>
                  <a:txBody>
                    <a:bodyPr/>
                    <a:lstStyle/>
                    <a:p>
                      <a:pPr marL="0" marR="0" indent="-228600" algn="just">
                        <a:lnSpc>
                          <a:spcPct val="150000"/>
                        </a:lnSpc>
                        <a:spcBef>
                          <a:spcPts val="0"/>
                        </a:spcBef>
                        <a:spcAft>
                          <a:spcPts val="0"/>
                        </a:spcAft>
                      </a:pPr>
                      <a:r>
                        <a:rPr lang="en-US" sz="1200" i="1" dirty="0">
                          <a:solidFill>
                            <a:srgbClr val="0F243E"/>
                          </a:solidFill>
                          <a:latin typeface="Times New Roman"/>
                          <a:ea typeface="Calibri"/>
                          <a:cs typeface="Mangal"/>
                        </a:rPr>
                        <a:t>Grass Collection</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i="1" dirty="0">
                          <a:solidFill>
                            <a:srgbClr val="0F243E"/>
                          </a:solidFill>
                          <a:latin typeface="Times New Roman"/>
                          <a:ea typeface="Calibri"/>
                          <a:cs typeface="Mangal"/>
                        </a:rPr>
                        <a:t>06 </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i="1">
                          <a:solidFill>
                            <a:srgbClr val="0F243E"/>
                          </a:solidFill>
                          <a:latin typeface="Times New Roman"/>
                          <a:ea typeface="Calibri"/>
                          <a:cs typeface="Mangal"/>
                        </a:rPr>
                        <a:t>04</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200" i="1" dirty="0">
                          <a:solidFill>
                            <a:srgbClr val="0F243E"/>
                          </a:solidFill>
                          <a:latin typeface="Times New Roman"/>
                          <a:ea typeface="Calibri"/>
                          <a:cs typeface="Mangal"/>
                        </a:rPr>
                        <a:t>00</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7256">
                <a:tc gridSpan="5">
                  <a:txBody>
                    <a:bodyPr/>
                    <a:lstStyle/>
                    <a:p>
                      <a:pPr marL="0" marR="0" indent="-228600" algn="just">
                        <a:lnSpc>
                          <a:spcPct val="150000"/>
                        </a:lnSpc>
                        <a:spcBef>
                          <a:spcPts val="0"/>
                        </a:spcBef>
                        <a:spcAft>
                          <a:spcPts val="0"/>
                        </a:spcAft>
                      </a:pPr>
                      <a:r>
                        <a:rPr lang="en-US" sz="1200" b="1" dirty="0">
                          <a:solidFill>
                            <a:srgbClr val="0F243E"/>
                          </a:solidFill>
                          <a:latin typeface="Times New Roman"/>
                          <a:ea typeface="Calibri"/>
                          <a:cs typeface="Mangal"/>
                        </a:rPr>
                        <a:t>Semi-Skilled Manual Workers:-@</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256">
                <a:tc>
                  <a:txBody>
                    <a:bodyPr/>
                    <a:lstStyle/>
                    <a:p>
                      <a:pPr marL="0" marR="0" indent="-228600" algn="just">
                        <a:lnSpc>
                          <a:spcPct val="150000"/>
                        </a:lnSpc>
                        <a:spcBef>
                          <a:spcPts val="0"/>
                        </a:spcBef>
                        <a:spcAft>
                          <a:spcPts val="0"/>
                        </a:spcAft>
                        <a:tabLst>
                          <a:tab pos="1409065" algn="r"/>
                        </a:tabLst>
                      </a:pPr>
                      <a:r>
                        <a:rPr lang="en-US" sz="1200">
                          <a:latin typeface="Times New Roman"/>
                          <a:ea typeface="Calibri"/>
                          <a:cs typeface="Mangal"/>
                        </a:rPr>
                        <a:t>Self Employed	</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dirty="0">
                          <a:latin typeface="Times New Roman"/>
                          <a:ea typeface="Calibri"/>
                          <a:cs typeface="Mangal"/>
                        </a:rPr>
                        <a:t>11</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tabLst>
                          <a:tab pos="180975" algn="l"/>
                          <a:tab pos="455930" algn="ctr"/>
                        </a:tabLst>
                      </a:pPr>
                      <a:r>
                        <a:rPr lang="en-US" sz="1200" dirty="0">
                          <a:latin typeface="Times New Roman"/>
                          <a:ea typeface="Calibri"/>
                          <a:cs typeface="Mangal"/>
                        </a:rPr>
                        <a:t>		92(6)</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200">
                          <a:latin typeface="Times New Roman"/>
                          <a:ea typeface="Calibri"/>
                          <a:cs typeface="Mangal"/>
                        </a:rPr>
                        <a:t>06</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7256">
                <a:tc>
                  <a:txBody>
                    <a:bodyPr/>
                    <a:lstStyle/>
                    <a:p>
                      <a:pPr marL="0" marR="0" indent="-228600" algn="just">
                        <a:lnSpc>
                          <a:spcPct val="150000"/>
                        </a:lnSpc>
                        <a:spcBef>
                          <a:spcPts val="0"/>
                        </a:spcBef>
                        <a:spcAft>
                          <a:spcPts val="0"/>
                        </a:spcAft>
                      </a:pPr>
                      <a:r>
                        <a:rPr lang="en-US" sz="1200" i="1">
                          <a:solidFill>
                            <a:srgbClr val="0F243E"/>
                          </a:solidFill>
                          <a:latin typeface="Times New Roman"/>
                          <a:ea typeface="Calibri"/>
                          <a:cs typeface="Mangal"/>
                        </a:rPr>
                        <a:t>    HomeBased orker</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i="1" dirty="0">
                          <a:solidFill>
                            <a:srgbClr val="0F243E"/>
                          </a:solidFill>
                          <a:latin typeface="Times New Roman"/>
                          <a:ea typeface="Calibri"/>
                          <a:cs typeface="Mangal"/>
                        </a:rPr>
                        <a:t>04</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i="1" dirty="0">
                          <a:solidFill>
                            <a:srgbClr val="0F243E"/>
                          </a:solidFill>
                          <a:latin typeface="Times New Roman"/>
                          <a:ea typeface="Calibri"/>
                          <a:cs typeface="Mangal"/>
                        </a:rPr>
                        <a:t>2 (2)</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200" i="1">
                          <a:solidFill>
                            <a:srgbClr val="0F243E"/>
                          </a:solidFill>
                          <a:latin typeface="Times New Roman"/>
                          <a:ea typeface="Calibri"/>
                          <a:cs typeface="Mangal"/>
                        </a:rPr>
                        <a:t>00</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7256">
                <a:tc>
                  <a:txBody>
                    <a:bodyPr/>
                    <a:lstStyle/>
                    <a:p>
                      <a:pPr marL="0" marR="0" indent="-228600" algn="just">
                        <a:lnSpc>
                          <a:spcPct val="150000"/>
                        </a:lnSpc>
                        <a:spcBef>
                          <a:spcPts val="0"/>
                        </a:spcBef>
                        <a:spcAft>
                          <a:spcPts val="0"/>
                        </a:spcAft>
                      </a:pPr>
                      <a:r>
                        <a:rPr lang="en-US" sz="1200" i="1">
                          <a:solidFill>
                            <a:srgbClr val="0F243E"/>
                          </a:solidFill>
                          <a:latin typeface="Times New Roman"/>
                          <a:ea typeface="Calibri"/>
                          <a:cs typeface="Mangal"/>
                        </a:rPr>
                        <a:t>    Vendors</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i="1" dirty="0">
                          <a:solidFill>
                            <a:srgbClr val="0F243E"/>
                          </a:solidFill>
                          <a:latin typeface="Times New Roman"/>
                          <a:ea typeface="Calibri"/>
                          <a:cs typeface="Mangal"/>
                        </a:rPr>
                        <a:t>04</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i="1" dirty="0">
                          <a:solidFill>
                            <a:srgbClr val="0F243E"/>
                          </a:solidFill>
                          <a:latin typeface="Times New Roman"/>
                          <a:ea typeface="Calibri"/>
                          <a:cs typeface="Mangal"/>
                        </a:rPr>
                        <a:t>17  </a:t>
                      </a:r>
                      <a:r>
                        <a:rPr lang="en-US" sz="1200" i="1" dirty="0">
                          <a:latin typeface="Times New Roman"/>
                          <a:ea typeface="Calibri"/>
                          <a:cs typeface="Mangal"/>
                        </a:rPr>
                        <a:t>(6)</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200" i="1">
                          <a:solidFill>
                            <a:srgbClr val="0F243E"/>
                          </a:solidFill>
                          <a:latin typeface="Times New Roman"/>
                          <a:ea typeface="Calibri"/>
                          <a:cs typeface="Mangal"/>
                        </a:rPr>
                        <a:t>02</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7256">
                <a:tc>
                  <a:txBody>
                    <a:bodyPr/>
                    <a:lstStyle/>
                    <a:p>
                      <a:pPr marL="0" marR="0" indent="-228600" algn="just">
                        <a:lnSpc>
                          <a:spcPct val="150000"/>
                        </a:lnSpc>
                        <a:spcBef>
                          <a:spcPts val="0"/>
                        </a:spcBef>
                        <a:spcAft>
                          <a:spcPts val="0"/>
                        </a:spcAft>
                      </a:pPr>
                      <a:r>
                        <a:rPr lang="en-US" sz="1200" i="1">
                          <a:solidFill>
                            <a:srgbClr val="0F243E"/>
                          </a:solidFill>
                          <a:latin typeface="Times New Roman"/>
                          <a:ea typeface="Calibri"/>
                          <a:cs typeface="Mangal"/>
                        </a:rPr>
                        <a:t>    Others</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i="1" dirty="0">
                          <a:solidFill>
                            <a:srgbClr val="0F243E"/>
                          </a:solidFill>
                          <a:latin typeface="Times New Roman"/>
                          <a:ea typeface="Calibri"/>
                          <a:cs typeface="Mangal"/>
                        </a:rPr>
                        <a:t>03</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i="1" dirty="0">
                          <a:solidFill>
                            <a:srgbClr val="0F243E"/>
                          </a:solidFill>
                          <a:latin typeface="Times New Roman"/>
                          <a:ea typeface="Calibri"/>
                          <a:cs typeface="Mangal"/>
                        </a:rPr>
                        <a:t>73</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200" i="1">
                          <a:solidFill>
                            <a:srgbClr val="0F243E"/>
                          </a:solidFill>
                          <a:latin typeface="Times New Roman"/>
                          <a:ea typeface="Calibri"/>
                          <a:cs typeface="Mangal"/>
                        </a:rPr>
                        <a:t>04</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7256">
                <a:tc>
                  <a:txBody>
                    <a:bodyPr/>
                    <a:lstStyle/>
                    <a:p>
                      <a:pPr marL="0" marR="0" indent="-228600" algn="just">
                        <a:lnSpc>
                          <a:spcPct val="150000"/>
                        </a:lnSpc>
                        <a:spcBef>
                          <a:spcPts val="0"/>
                        </a:spcBef>
                        <a:spcAft>
                          <a:spcPts val="0"/>
                        </a:spcAft>
                      </a:pPr>
                      <a:r>
                        <a:rPr lang="en-US" sz="1200">
                          <a:latin typeface="Times New Roman"/>
                          <a:ea typeface="Calibri"/>
                          <a:cs typeface="Mangal"/>
                        </a:rPr>
                        <a:t>Wage Earners</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dirty="0">
                          <a:latin typeface="Times New Roman"/>
                          <a:ea typeface="Calibri"/>
                          <a:cs typeface="Mangal"/>
                        </a:rPr>
                        <a:t>37</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dirty="0">
                          <a:latin typeface="Times New Roman"/>
                          <a:ea typeface="Calibri"/>
                          <a:cs typeface="Mangal"/>
                        </a:rPr>
                        <a:t>135 (122)</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200">
                          <a:latin typeface="Times New Roman"/>
                          <a:ea typeface="Calibri"/>
                          <a:cs typeface="Mangal"/>
                        </a:rPr>
                        <a:t>00</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7256">
                <a:tc>
                  <a:txBody>
                    <a:bodyPr/>
                    <a:lstStyle/>
                    <a:p>
                      <a:pPr marL="0" marR="0" indent="-228600" algn="just">
                        <a:lnSpc>
                          <a:spcPct val="150000"/>
                        </a:lnSpc>
                        <a:spcBef>
                          <a:spcPts val="0"/>
                        </a:spcBef>
                        <a:spcAft>
                          <a:spcPts val="0"/>
                        </a:spcAft>
                        <a:tabLst>
                          <a:tab pos="857250" algn="l"/>
                        </a:tabLst>
                      </a:pPr>
                      <a:r>
                        <a:rPr lang="en-US" sz="1200" i="1">
                          <a:solidFill>
                            <a:srgbClr val="0F243E"/>
                          </a:solidFill>
                          <a:latin typeface="Times New Roman"/>
                          <a:ea typeface="Calibri"/>
                          <a:cs typeface="Mangal"/>
                        </a:rPr>
                        <a:t>   Maids	</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i="1" dirty="0">
                          <a:solidFill>
                            <a:srgbClr val="0F243E"/>
                          </a:solidFill>
                          <a:latin typeface="Times New Roman"/>
                          <a:ea typeface="Calibri"/>
                          <a:cs typeface="Mangal"/>
                        </a:rPr>
                        <a:t>20</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i="1">
                          <a:solidFill>
                            <a:srgbClr val="0F243E"/>
                          </a:solidFill>
                          <a:latin typeface="Times New Roman"/>
                          <a:ea typeface="Calibri"/>
                          <a:cs typeface="Mangal"/>
                        </a:rPr>
                        <a:t>122 (20G)</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200" i="1" dirty="0">
                          <a:solidFill>
                            <a:srgbClr val="0F243E"/>
                          </a:solidFill>
                          <a:latin typeface="Times New Roman"/>
                          <a:ea typeface="Calibri"/>
                          <a:cs typeface="Mangal"/>
                        </a:rPr>
                        <a:t>00</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7256">
                <a:tc>
                  <a:txBody>
                    <a:bodyPr/>
                    <a:lstStyle/>
                    <a:p>
                      <a:pPr marL="0" marR="0" indent="-228600" algn="just">
                        <a:lnSpc>
                          <a:spcPct val="150000"/>
                        </a:lnSpc>
                        <a:spcBef>
                          <a:spcPts val="0"/>
                        </a:spcBef>
                        <a:spcAft>
                          <a:spcPts val="0"/>
                        </a:spcAft>
                      </a:pPr>
                      <a:r>
                        <a:rPr lang="en-US" sz="1200" i="1">
                          <a:solidFill>
                            <a:srgbClr val="0F243E"/>
                          </a:solidFill>
                          <a:latin typeface="Times New Roman"/>
                          <a:ea typeface="Calibri"/>
                          <a:cs typeface="Mangal"/>
                        </a:rPr>
                        <a:t>   Others</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i="1" dirty="0">
                          <a:solidFill>
                            <a:srgbClr val="0F243E"/>
                          </a:solidFill>
                          <a:latin typeface="Times New Roman"/>
                          <a:ea typeface="Calibri"/>
                          <a:cs typeface="Mangal"/>
                        </a:rPr>
                        <a:t>17</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i="1">
                          <a:solidFill>
                            <a:srgbClr val="0F243E"/>
                          </a:solidFill>
                          <a:latin typeface="Times New Roman"/>
                          <a:ea typeface="Calibri"/>
                          <a:cs typeface="Mangal"/>
                        </a:rPr>
                        <a:t>13</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200" i="1" dirty="0">
                          <a:solidFill>
                            <a:srgbClr val="0F243E"/>
                          </a:solidFill>
                          <a:latin typeface="Times New Roman"/>
                          <a:ea typeface="Calibri"/>
                          <a:cs typeface="Mangal"/>
                        </a:rPr>
                        <a:t>00</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7256">
                <a:tc>
                  <a:txBody>
                    <a:bodyPr/>
                    <a:lstStyle/>
                    <a:p>
                      <a:pPr marL="0" marR="0" indent="-228600" algn="just">
                        <a:lnSpc>
                          <a:spcPct val="150000"/>
                        </a:lnSpc>
                        <a:spcBef>
                          <a:spcPts val="0"/>
                        </a:spcBef>
                        <a:spcAft>
                          <a:spcPts val="0"/>
                        </a:spcAft>
                      </a:pPr>
                      <a:r>
                        <a:rPr lang="en-US" sz="1200">
                          <a:latin typeface="Times New Roman"/>
                          <a:ea typeface="Calibri"/>
                          <a:cs typeface="Mangal"/>
                        </a:rPr>
                        <a:t>Casual Laborers</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a:latin typeface="Times New Roman"/>
                          <a:ea typeface="Calibri"/>
                          <a:cs typeface="Mangal"/>
                        </a:rPr>
                        <a:t>22</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a:latin typeface="Times New Roman"/>
                          <a:ea typeface="Calibri"/>
                          <a:cs typeface="Mangal"/>
                        </a:rPr>
                        <a:t>74 (17)</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200" dirty="0">
                          <a:latin typeface="Times New Roman"/>
                          <a:ea typeface="Calibri"/>
                          <a:cs typeface="Mangal"/>
                        </a:rPr>
                        <a:t>03</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41767">
                <a:tc>
                  <a:txBody>
                    <a:bodyPr/>
                    <a:lstStyle/>
                    <a:p>
                      <a:pPr marL="0" marR="0" indent="-228600" algn="just">
                        <a:lnSpc>
                          <a:spcPct val="150000"/>
                        </a:lnSpc>
                        <a:spcBef>
                          <a:spcPts val="0"/>
                        </a:spcBef>
                        <a:spcAft>
                          <a:spcPts val="0"/>
                        </a:spcAft>
                      </a:pPr>
                      <a:r>
                        <a:rPr lang="en-US" sz="1200">
                          <a:latin typeface="Times New Roman"/>
                          <a:ea typeface="Calibri"/>
                          <a:cs typeface="Mangal"/>
                        </a:rPr>
                        <a:t>All Semi-Skilled</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dirty="0">
                          <a:latin typeface="Times New Roman"/>
                          <a:ea typeface="Calibri"/>
                          <a:cs typeface="Mangal"/>
                        </a:rPr>
                        <a:t>74    </a:t>
                      </a:r>
                      <a:r>
                        <a:rPr lang="en-US" sz="1200" dirty="0">
                          <a:solidFill>
                            <a:srgbClr val="FF0000"/>
                          </a:solidFill>
                          <a:latin typeface="Times New Roman"/>
                          <a:ea typeface="Calibri"/>
                          <a:cs typeface="Mangal"/>
                        </a:rPr>
                        <a:t> 44%</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200">
                          <a:latin typeface="Times New Roman"/>
                          <a:ea typeface="Calibri"/>
                          <a:cs typeface="Mangal"/>
                        </a:rPr>
                        <a:t>301 (145) </a:t>
                      </a:r>
                      <a:r>
                        <a:rPr lang="en-US" sz="1200">
                          <a:solidFill>
                            <a:srgbClr val="FF0000"/>
                          </a:solidFill>
                          <a:latin typeface="Times New Roman"/>
                          <a:ea typeface="Calibri"/>
                          <a:cs typeface="Mangal"/>
                        </a:rPr>
                        <a:t>44</a:t>
                      </a:r>
                      <a:endParaRPr lang="en-US" sz="120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200" b="1" dirty="0">
                          <a:latin typeface="Times New Roman"/>
                          <a:ea typeface="Calibri"/>
                          <a:cs typeface="Mangal"/>
                        </a:rPr>
                        <a:t>09   </a:t>
                      </a:r>
                      <a:r>
                        <a:rPr lang="en-US" sz="1200" b="1" dirty="0">
                          <a:solidFill>
                            <a:srgbClr val="FF0000"/>
                          </a:solidFill>
                          <a:latin typeface="Times New Roman"/>
                          <a:ea typeface="Calibri"/>
                          <a:cs typeface="Mangal"/>
                        </a:rPr>
                        <a:t>31%</a:t>
                      </a:r>
                      <a:endParaRPr lang="en-US" sz="1200" dirty="0">
                        <a:latin typeface="Calibri"/>
                        <a:ea typeface="Calibri"/>
                        <a:cs typeface="Mangal"/>
                      </a:endParaRPr>
                    </a:p>
                  </a:txBody>
                  <a:tcPr marL="11814" marR="11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pic>
        <p:nvPicPr>
          <p:cNvPr id="5" name="Picture 6"/>
          <p:cNvPicPr>
            <a:picLocks noChangeAspect="1" noChangeArrowheads="1"/>
          </p:cNvPicPr>
          <p:nvPr/>
        </p:nvPicPr>
        <p:blipFill>
          <a:blip r:embed="rId2"/>
          <a:srcRect/>
          <a:stretch>
            <a:fillRect/>
          </a:stretch>
        </p:blipFill>
        <p:spPr bwMode="auto">
          <a:xfrm>
            <a:off x="6096000" y="609600"/>
            <a:ext cx="2743200" cy="2621212"/>
          </a:xfrm>
          <a:prstGeom prst="rect">
            <a:avLst/>
          </a:prstGeom>
          <a:noFill/>
          <a:ln w="9525">
            <a:noFill/>
            <a:miter lim="800000"/>
            <a:headEnd/>
            <a:tailEnd/>
          </a:ln>
        </p:spPr>
      </p:pic>
      <p:pic>
        <p:nvPicPr>
          <p:cNvPr id="6" name="Picture 6"/>
          <p:cNvPicPr>
            <a:picLocks noChangeAspect="1" noChangeArrowheads="1"/>
          </p:cNvPicPr>
          <p:nvPr/>
        </p:nvPicPr>
        <p:blipFill>
          <a:blip r:embed="rId3"/>
          <a:srcRect/>
          <a:stretch>
            <a:fillRect/>
          </a:stretch>
        </p:blipFill>
        <p:spPr bwMode="auto">
          <a:xfrm>
            <a:off x="5825226" y="3581400"/>
            <a:ext cx="3013974" cy="28956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690F8773-A788-4FD0-99FA-5508F1748A3E}" type="slidenum">
              <a:rPr lang="en-GB" smtClean="0"/>
              <a:pPr/>
              <a:t>22</a:t>
            </a:fld>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152401"/>
          <a:ext cx="4876800" cy="3268980"/>
        </p:xfrm>
        <a:graphic>
          <a:graphicData uri="http://schemas.openxmlformats.org/drawingml/2006/table">
            <a:tbl>
              <a:tblPr/>
              <a:tblGrid>
                <a:gridCol w="1570330"/>
                <a:gridCol w="1159703"/>
                <a:gridCol w="1073872"/>
                <a:gridCol w="94833"/>
                <a:gridCol w="978062"/>
              </a:tblGrid>
              <a:tr h="240323">
                <a:tc gridSpan="5">
                  <a:txBody>
                    <a:bodyPr/>
                    <a:lstStyle/>
                    <a:p>
                      <a:pPr marL="0" marR="0" indent="-228600" algn="just">
                        <a:lnSpc>
                          <a:spcPct val="150000"/>
                        </a:lnSpc>
                        <a:spcBef>
                          <a:spcPts val="0"/>
                        </a:spcBef>
                        <a:spcAft>
                          <a:spcPts val="0"/>
                        </a:spcAft>
                      </a:pPr>
                      <a:r>
                        <a:rPr lang="en-US" sz="1100" b="1" dirty="0">
                          <a:latin typeface="Times New Roman"/>
                          <a:ea typeface="Calibri"/>
                          <a:cs typeface="Mangal"/>
                        </a:rPr>
                        <a:t>Skilled Artisans and Servers</a:t>
                      </a:r>
                      <a:r>
                        <a:rPr lang="en-US" sz="1100" b="1" dirty="0" smtClean="0">
                          <a:latin typeface="Times New Roman"/>
                          <a:ea typeface="Calibri"/>
                          <a:cs typeface="Mangal"/>
                        </a:rPr>
                        <a:t>:-@@   (Aradhaknagar)</a:t>
                      </a:r>
                      <a:endParaRPr lang="en-US" sz="105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0323">
                <a:tc>
                  <a:txBody>
                    <a:bodyPr/>
                    <a:lstStyle/>
                    <a:p>
                      <a:pPr marL="0" marR="0" indent="-228600" algn="just">
                        <a:lnSpc>
                          <a:spcPct val="150000"/>
                        </a:lnSpc>
                        <a:spcBef>
                          <a:spcPts val="0"/>
                        </a:spcBef>
                        <a:spcAft>
                          <a:spcPts val="0"/>
                        </a:spcAft>
                      </a:pPr>
                      <a:r>
                        <a:rPr lang="en-US" sz="1100" dirty="0">
                          <a:latin typeface="Times New Roman"/>
                          <a:ea typeface="Calibri"/>
                          <a:cs typeface="Mangal"/>
                        </a:rPr>
                        <a:t>Casual Masons etc</a:t>
                      </a:r>
                      <a:endParaRPr lang="en-US" sz="105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l">
                        <a:lnSpc>
                          <a:spcPct val="150000"/>
                        </a:lnSpc>
                        <a:spcBef>
                          <a:spcPts val="0"/>
                        </a:spcBef>
                        <a:spcAft>
                          <a:spcPts val="0"/>
                        </a:spcAft>
                        <a:tabLst>
                          <a:tab pos="191135" algn="l"/>
                          <a:tab pos="319405" algn="ctr"/>
                        </a:tabLst>
                      </a:pPr>
                      <a:r>
                        <a:rPr lang="en-US" sz="1100">
                          <a:latin typeface="Times New Roman"/>
                          <a:ea typeface="Calibri"/>
                          <a:cs typeface="Mangal"/>
                        </a:rPr>
                        <a:t>		20</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100">
                          <a:latin typeface="Times New Roman"/>
                          <a:ea typeface="Calibri"/>
                          <a:cs typeface="Mangal"/>
                        </a:rPr>
                        <a:t>47</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indent="-228600" algn="ctr">
                        <a:lnSpc>
                          <a:spcPct val="150000"/>
                        </a:lnSpc>
                        <a:spcBef>
                          <a:spcPts val="0"/>
                        </a:spcBef>
                        <a:spcAft>
                          <a:spcPts val="0"/>
                        </a:spcAft>
                      </a:pPr>
                      <a:r>
                        <a:rPr lang="en-US" sz="1100" dirty="0">
                          <a:latin typeface="Times New Roman"/>
                          <a:ea typeface="Calibri"/>
                          <a:cs typeface="Mangal"/>
                        </a:rPr>
                        <a:t>02</a:t>
                      </a:r>
                      <a:endParaRPr lang="en-US" sz="105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323">
                <a:tc>
                  <a:txBody>
                    <a:bodyPr/>
                    <a:lstStyle/>
                    <a:p>
                      <a:pPr marL="0" marR="0" indent="-228600" algn="just">
                        <a:lnSpc>
                          <a:spcPct val="150000"/>
                        </a:lnSpc>
                        <a:spcBef>
                          <a:spcPts val="0"/>
                        </a:spcBef>
                        <a:spcAft>
                          <a:spcPts val="0"/>
                        </a:spcAft>
                      </a:pPr>
                      <a:r>
                        <a:rPr lang="en-US" sz="1100" dirty="0">
                          <a:latin typeface="Times New Roman"/>
                          <a:ea typeface="Calibri"/>
                          <a:cs typeface="Mangal"/>
                        </a:rPr>
                        <a:t>Wage Earners</a:t>
                      </a:r>
                      <a:endParaRPr lang="en-US" sz="105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100">
                          <a:latin typeface="Times New Roman"/>
                          <a:ea typeface="Calibri"/>
                          <a:cs typeface="Mangal"/>
                        </a:rPr>
                        <a:t>08</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100">
                          <a:latin typeface="Times New Roman"/>
                          <a:ea typeface="Calibri"/>
                          <a:cs typeface="Mangal"/>
                        </a:rPr>
                        <a:t>41 (8)</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indent="-228600" algn="ctr">
                        <a:lnSpc>
                          <a:spcPct val="150000"/>
                        </a:lnSpc>
                        <a:spcBef>
                          <a:spcPts val="0"/>
                        </a:spcBef>
                        <a:spcAft>
                          <a:spcPts val="0"/>
                        </a:spcAft>
                      </a:pPr>
                      <a:r>
                        <a:rPr lang="en-US" sz="1100">
                          <a:latin typeface="Times New Roman"/>
                          <a:ea typeface="Calibri"/>
                          <a:cs typeface="Mangal"/>
                        </a:rPr>
                        <a:t>05</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323">
                <a:tc>
                  <a:txBody>
                    <a:bodyPr/>
                    <a:lstStyle/>
                    <a:p>
                      <a:pPr marL="0" marR="0" indent="-228600" algn="just">
                        <a:lnSpc>
                          <a:spcPct val="150000"/>
                        </a:lnSpc>
                        <a:spcBef>
                          <a:spcPts val="0"/>
                        </a:spcBef>
                        <a:spcAft>
                          <a:spcPts val="0"/>
                        </a:spcAft>
                      </a:pPr>
                      <a:r>
                        <a:rPr lang="en-US" sz="1100" dirty="0">
                          <a:latin typeface="Times New Roman"/>
                          <a:ea typeface="Calibri"/>
                          <a:cs typeface="Mangal"/>
                        </a:rPr>
                        <a:t>Self Employed Artisan</a:t>
                      </a:r>
                      <a:endParaRPr lang="en-US" sz="105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100">
                          <a:latin typeface="Times New Roman"/>
                          <a:ea typeface="Calibri"/>
                          <a:cs typeface="Mangal"/>
                        </a:rPr>
                        <a:t>08</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100">
                          <a:latin typeface="Times New Roman"/>
                          <a:ea typeface="Calibri"/>
                          <a:cs typeface="Mangal"/>
                        </a:rPr>
                        <a:t>10 (2)</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indent="-228600" algn="ctr">
                        <a:lnSpc>
                          <a:spcPct val="150000"/>
                        </a:lnSpc>
                        <a:spcBef>
                          <a:spcPts val="0"/>
                        </a:spcBef>
                        <a:spcAft>
                          <a:spcPts val="0"/>
                        </a:spcAft>
                      </a:pPr>
                      <a:r>
                        <a:rPr lang="en-US" sz="1100">
                          <a:latin typeface="Times New Roman"/>
                          <a:ea typeface="Calibri"/>
                          <a:cs typeface="Mangal"/>
                        </a:rPr>
                        <a:t>00</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323">
                <a:tc>
                  <a:txBody>
                    <a:bodyPr/>
                    <a:lstStyle/>
                    <a:p>
                      <a:pPr marL="0" marR="0" indent="-228600" algn="just">
                        <a:lnSpc>
                          <a:spcPct val="150000"/>
                        </a:lnSpc>
                        <a:spcBef>
                          <a:spcPts val="0"/>
                        </a:spcBef>
                        <a:spcAft>
                          <a:spcPts val="0"/>
                        </a:spcAft>
                      </a:pPr>
                      <a:r>
                        <a:rPr lang="en-US" sz="1100" dirty="0">
                          <a:latin typeface="Times New Roman"/>
                          <a:ea typeface="Calibri"/>
                          <a:cs typeface="Mangal"/>
                        </a:rPr>
                        <a:t>Self Employed Service</a:t>
                      </a:r>
                      <a:endParaRPr lang="en-US" sz="105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100">
                          <a:latin typeface="Times New Roman"/>
                          <a:ea typeface="Calibri"/>
                          <a:cs typeface="Mangal"/>
                        </a:rPr>
                        <a:t>06</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100">
                          <a:latin typeface="Times New Roman"/>
                          <a:ea typeface="Calibri"/>
                          <a:cs typeface="Mangal"/>
                        </a:rPr>
                        <a:t>20</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indent="-228600" algn="ctr">
                        <a:lnSpc>
                          <a:spcPct val="150000"/>
                        </a:lnSpc>
                        <a:spcBef>
                          <a:spcPts val="0"/>
                        </a:spcBef>
                        <a:spcAft>
                          <a:spcPts val="0"/>
                        </a:spcAft>
                      </a:pPr>
                      <a:r>
                        <a:rPr lang="en-US" sz="1100">
                          <a:latin typeface="Times New Roman"/>
                          <a:ea typeface="Calibri"/>
                          <a:cs typeface="Mangal"/>
                        </a:rPr>
                        <a:t>01</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323">
                <a:tc>
                  <a:txBody>
                    <a:bodyPr/>
                    <a:lstStyle/>
                    <a:p>
                      <a:pPr marL="0" marR="0" indent="-228600" algn="just">
                        <a:lnSpc>
                          <a:spcPct val="150000"/>
                        </a:lnSpc>
                        <a:spcBef>
                          <a:spcPts val="0"/>
                        </a:spcBef>
                        <a:spcAft>
                          <a:spcPts val="0"/>
                        </a:spcAft>
                      </a:pPr>
                      <a:r>
                        <a:rPr lang="en-US" sz="1100" dirty="0">
                          <a:latin typeface="Times New Roman"/>
                          <a:ea typeface="Calibri"/>
                          <a:cs typeface="Mangal"/>
                        </a:rPr>
                        <a:t>All Skilled</a:t>
                      </a:r>
                      <a:endParaRPr lang="en-US" sz="105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100" dirty="0">
                          <a:latin typeface="Times New Roman"/>
                          <a:ea typeface="Calibri"/>
                          <a:cs typeface="Mangal"/>
                        </a:rPr>
                        <a:t>42    </a:t>
                      </a:r>
                      <a:r>
                        <a:rPr lang="en-US" sz="1100" dirty="0">
                          <a:solidFill>
                            <a:srgbClr val="FF0000"/>
                          </a:solidFill>
                          <a:latin typeface="Times New Roman"/>
                          <a:ea typeface="Calibri"/>
                          <a:cs typeface="Mangal"/>
                        </a:rPr>
                        <a:t>25%</a:t>
                      </a:r>
                      <a:endParaRPr lang="en-US" sz="105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just">
                        <a:lnSpc>
                          <a:spcPct val="150000"/>
                        </a:lnSpc>
                        <a:spcBef>
                          <a:spcPts val="0"/>
                        </a:spcBef>
                        <a:spcAft>
                          <a:spcPts val="0"/>
                        </a:spcAft>
                      </a:pPr>
                      <a:r>
                        <a:rPr lang="en-US" sz="1100">
                          <a:latin typeface="Times New Roman"/>
                          <a:ea typeface="Calibri"/>
                          <a:cs typeface="Mangal"/>
                        </a:rPr>
                        <a:t>118 (16)  </a:t>
                      </a:r>
                      <a:r>
                        <a:rPr lang="en-US" sz="1100">
                          <a:solidFill>
                            <a:srgbClr val="FF0000"/>
                          </a:solidFill>
                          <a:latin typeface="Times New Roman"/>
                          <a:ea typeface="Calibri"/>
                          <a:cs typeface="Mangal"/>
                        </a:rPr>
                        <a:t>17%</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indent="-228600" algn="ctr">
                        <a:lnSpc>
                          <a:spcPct val="150000"/>
                        </a:lnSpc>
                        <a:spcBef>
                          <a:spcPts val="0"/>
                        </a:spcBef>
                        <a:spcAft>
                          <a:spcPts val="0"/>
                        </a:spcAft>
                      </a:pPr>
                      <a:r>
                        <a:rPr lang="en-US" sz="1100" b="1">
                          <a:latin typeface="Times New Roman"/>
                          <a:ea typeface="Calibri"/>
                          <a:cs typeface="Mangal"/>
                        </a:rPr>
                        <a:t>08    </a:t>
                      </a:r>
                      <a:r>
                        <a:rPr lang="en-US" sz="1100" b="1">
                          <a:solidFill>
                            <a:srgbClr val="FF0000"/>
                          </a:solidFill>
                          <a:latin typeface="Times New Roman"/>
                          <a:ea typeface="Calibri"/>
                          <a:cs typeface="Mangal"/>
                        </a:rPr>
                        <a:t>28%</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323">
                <a:tc>
                  <a:txBody>
                    <a:bodyPr/>
                    <a:lstStyle/>
                    <a:p>
                      <a:pPr marL="0" marR="0" indent="-228600" algn="just">
                        <a:lnSpc>
                          <a:spcPct val="150000"/>
                        </a:lnSpc>
                        <a:spcBef>
                          <a:spcPts val="0"/>
                        </a:spcBef>
                        <a:spcAft>
                          <a:spcPts val="0"/>
                        </a:spcAft>
                      </a:pPr>
                      <a:r>
                        <a:rPr lang="en-US" sz="1100" b="1" dirty="0">
                          <a:latin typeface="Times New Roman"/>
                          <a:ea typeface="Calibri"/>
                          <a:cs typeface="Mangal"/>
                        </a:rPr>
                        <a:t>Formal Sector Wk</a:t>
                      </a:r>
                      <a:endParaRPr lang="en-US" sz="105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100" b="1">
                          <a:latin typeface="Times New Roman"/>
                          <a:ea typeface="Calibri"/>
                          <a:cs typeface="Mangal"/>
                        </a:rPr>
                        <a:t>36   </a:t>
                      </a:r>
                      <a:r>
                        <a:rPr lang="en-US" sz="1100" b="1">
                          <a:solidFill>
                            <a:srgbClr val="FF0000"/>
                          </a:solidFill>
                          <a:latin typeface="Times New Roman"/>
                          <a:ea typeface="Calibri"/>
                          <a:cs typeface="Mangal"/>
                        </a:rPr>
                        <a:t>22%</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100" b="1">
                          <a:latin typeface="Times New Roman"/>
                          <a:ea typeface="Calibri"/>
                          <a:cs typeface="Mangal"/>
                        </a:rPr>
                        <a:t>213    </a:t>
                      </a:r>
                      <a:r>
                        <a:rPr lang="en-US" sz="1100" b="1">
                          <a:solidFill>
                            <a:srgbClr val="FF0000"/>
                          </a:solidFill>
                          <a:latin typeface="Times New Roman"/>
                          <a:ea typeface="Calibri"/>
                          <a:cs typeface="Mangal"/>
                        </a:rPr>
                        <a:t>31%</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indent="-228600" algn="ctr">
                        <a:lnSpc>
                          <a:spcPct val="150000"/>
                        </a:lnSpc>
                        <a:spcBef>
                          <a:spcPts val="0"/>
                        </a:spcBef>
                        <a:spcAft>
                          <a:spcPts val="0"/>
                        </a:spcAft>
                      </a:pPr>
                      <a:r>
                        <a:rPr lang="en-US" sz="1100" b="1">
                          <a:latin typeface="Times New Roman"/>
                          <a:ea typeface="Calibri"/>
                          <a:cs typeface="Mangal"/>
                        </a:rPr>
                        <a:t>06   </a:t>
                      </a:r>
                      <a:r>
                        <a:rPr lang="en-US" sz="1100" b="1">
                          <a:solidFill>
                            <a:srgbClr val="FF0000"/>
                          </a:solidFill>
                          <a:latin typeface="Times New Roman"/>
                          <a:ea typeface="Calibri"/>
                          <a:cs typeface="Mangal"/>
                        </a:rPr>
                        <a:t>21%</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323">
                <a:tc>
                  <a:txBody>
                    <a:bodyPr/>
                    <a:lstStyle/>
                    <a:p>
                      <a:pPr marL="0" marR="0" indent="-228600" algn="just">
                        <a:lnSpc>
                          <a:spcPct val="150000"/>
                        </a:lnSpc>
                        <a:spcBef>
                          <a:spcPts val="0"/>
                        </a:spcBef>
                        <a:spcAft>
                          <a:spcPts val="0"/>
                        </a:spcAft>
                      </a:pPr>
                      <a:r>
                        <a:rPr lang="en-US" sz="1100" dirty="0">
                          <a:latin typeface="Times New Roman"/>
                          <a:ea typeface="Calibri"/>
                          <a:cs typeface="Mangal"/>
                        </a:rPr>
                        <a:t>Private Sector </a:t>
                      </a:r>
                      <a:r>
                        <a:rPr lang="en-US" sz="1100" dirty="0" err="1">
                          <a:latin typeface="Times New Roman"/>
                          <a:ea typeface="Calibri"/>
                          <a:cs typeface="Mangal"/>
                        </a:rPr>
                        <a:t>Empl</a:t>
                      </a:r>
                      <a:r>
                        <a:rPr lang="en-US" sz="1100" dirty="0">
                          <a:latin typeface="Times New Roman"/>
                          <a:ea typeface="Calibri"/>
                          <a:cs typeface="Mangal"/>
                        </a:rPr>
                        <a:t>//</a:t>
                      </a:r>
                      <a:endParaRPr lang="en-US" sz="105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100">
                          <a:latin typeface="Times New Roman"/>
                          <a:ea typeface="Calibri"/>
                          <a:cs typeface="Mangal"/>
                        </a:rPr>
                        <a:t>13     </a:t>
                      </a:r>
                      <a:r>
                        <a:rPr lang="en-US" sz="1100">
                          <a:solidFill>
                            <a:srgbClr val="FF0000"/>
                          </a:solidFill>
                          <a:latin typeface="Times New Roman"/>
                          <a:ea typeface="Calibri"/>
                          <a:cs typeface="Mangal"/>
                        </a:rPr>
                        <a:t>8%</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a:latin typeface="Times New Roman"/>
                          <a:ea typeface="Calibri"/>
                          <a:cs typeface="Mangal"/>
                        </a:rPr>
                        <a:t>101(32)  </a:t>
                      </a:r>
                      <a:r>
                        <a:rPr lang="en-US" sz="1100">
                          <a:solidFill>
                            <a:srgbClr val="FF0000"/>
                          </a:solidFill>
                          <a:latin typeface="Times New Roman"/>
                          <a:ea typeface="Calibri"/>
                          <a:cs typeface="Mangal"/>
                        </a:rPr>
                        <a:t>15%</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100">
                          <a:latin typeface="Times New Roman"/>
                          <a:ea typeface="Calibri"/>
                          <a:cs typeface="Mangal"/>
                        </a:rPr>
                        <a:t>05    </a:t>
                      </a:r>
                      <a:r>
                        <a:rPr lang="en-US" sz="1100">
                          <a:solidFill>
                            <a:srgbClr val="FF0000"/>
                          </a:solidFill>
                          <a:latin typeface="Times New Roman"/>
                          <a:ea typeface="Calibri"/>
                          <a:cs typeface="Mangal"/>
                        </a:rPr>
                        <a:t>17%</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40323">
                <a:tc>
                  <a:txBody>
                    <a:bodyPr/>
                    <a:lstStyle/>
                    <a:p>
                      <a:pPr marL="0" marR="0" indent="-228600" algn="just">
                        <a:lnSpc>
                          <a:spcPct val="150000"/>
                        </a:lnSpc>
                        <a:spcBef>
                          <a:spcPts val="0"/>
                        </a:spcBef>
                        <a:spcAft>
                          <a:spcPts val="0"/>
                        </a:spcAft>
                      </a:pPr>
                      <a:r>
                        <a:rPr lang="en-US" sz="1100" dirty="0">
                          <a:latin typeface="Times New Roman"/>
                          <a:ea typeface="Calibri"/>
                          <a:cs typeface="Mangal"/>
                        </a:rPr>
                        <a:t>Grade IV Sweepers</a:t>
                      </a:r>
                      <a:endParaRPr lang="en-US" sz="105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100">
                          <a:latin typeface="Times New Roman"/>
                          <a:ea typeface="Calibri"/>
                          <a:cs typeface="Mangal"/>
                        </a:rPr>
                        <a:t>08</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100">
                          <a:latin typeface="Times New Roman"/>
                          <a:ea typeface="Calibri"/>
                          <a:cs typeface="Mangal"/>
                        </a:rPr>
                        <a:t>62 (22)</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100">
                          <a:latin typeface="Times New Roman"/>
                          <a:ea typeface="Calibri"/>
                          <a:cs typeface="Mangal"/>
                        </a:rPr>
                        <a:t>00</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40323">
                <a:tc>
                  <a:txBody>
                    <a:bodyPr/>
                    <a:lstStyle/>
                    <a:p>
                      <a:pPr marL="0" marR="0" indent="-228600" algn="just">
                        <a:lnSpc>
                          <a:spcPct val="150000"/>
                        </a:lnSpc>
                        <a:spcBef>
                          <a:spcPts val="0"/>
                        </a:spcBef>
                        <a:spcAft>
                          <a:spcPts val="0"/>
                        </a:spcAft>
                      </a:pPr>
                      <a:r>
                        <a:rPr lang="en-US" sz="1100" dirty="0">
                          <a:latin typeface="Times New Roman"/>
                          <a:ea typeface="Calibri"/>
                          <a:cs typeface="Mangal"/>
                        </a:rPr>
                        <a:t>Grade IV Labor )</a:t>
                      </a:r>
                      <a:endParaRPr lang="en-US" sz="105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100">
                          <a:latin typeface="Times New Roman"/>
                          <a:ea typeface="Calibri"/>
                          <a:cs typeface="Mangal"/>
                        </a:rPr>
                        <a:t>04</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100">
                          <a:latin typeface="Times New Roman"/>
                          <a:ea typeface="Calibri"/>
                          <a:cs typeface="Mangal"/>
                        </a:rPr>
                        <a:t>35(10)</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100">
                          <a:latin typeface="Times New Roman"/>
                          <a:ea typeface="Calibri"/>
                          <a:cs typeface="Mangal"/>
                        </a:rPr>
                        <a:t>04</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40323">
                <a:tc>
                  <a:txBody>
                    <a:bodyPr/>
                    <a:lstStyle/>
                    <a:p>
                      <a:pPr marL="0" marR="0" indent="-228600" algn="just">
                        <a:lnSpc>
                          <a:spcPct val="150000"/>
                        </a:lnSpc>
                        <a:spcBef>
                          <a:spcPts val="0"/>
                        </a:spcBef>
                        <a:spcAft>
                          <a:spcPts val="0"/>
                        </a:spcAft>
                      </a:pPr>
                      <a:r>
                        <a:rPr lang="en-US" sz="1100" dirty="0">
                          <a:latin typeface="Times New Roman"/>
                          <a:ea typeface="Calibri"/>
                          <a:cs typeface="Mangal"/>
                        </a:rPr>
                        <a:t>Grade III Clerks etc) )</a:t>
                      </a:r>
                      <a:endParaRPr lang="en-US" sz="105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100">
                          <a:latin typeface="Times New Roman"/>
                          <a:ea typeface="Calibri"/>
                          <a:cs typeface="Mangal"/>
                        </a:rPr>
                        <a:t>01</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100">
                          <a:latin typeface="Times New Roman"/>
                          <a:ea typeface="Calibri"/>
                          <a:cs typeface="Mangal"/>
                        </a:rPr>
                        <a:t>04</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100">
                          <a:latin typeface="Times New Roman"/>
                          <a:ea typeface="Calibri"/>
                          <a:cs typeface="Mangal"/>
                        </a:rPr>
                        <a:t>01</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40323">
                <a:tc>
                  <a:txBody>
                    <a:bodyPr/>
                    <a:lstStyle/>
                    <a:p>
                      <a:pPr marL="0" marR="0" indent="-228600" algn="just">
                        <a:lnSpc>
                          <a:spcPct val="150000"/>
                        </a:lnSpc>
                        <a:spcBef>
                          <a:spcPts val="0"/>
                        </a:spcBef>
                        <a:spcAft>
                          <a:spcPts val="0"/>
                        </a:spcAft>
                        <a:tabLst>
                          <a:tab pos="1304925" algn="l"/>
                        </a:tabLst>
                      </a:pPr>
                      <a:r>
                        <a:rPr lang="en-US" sz="1100" b="1" dirty="0">
                          <a:latin typeface="Times New Roman"/>
                          <a:ea typeface="Calibri"/>
                          <a:cs typeface="Mangal"/>
                        </a:rPr>
                        <a:t>Public Sector </a:t>
                      </a:r>
                      <a:r>
                        <a:rPr lang="en-US" sz="1100" b="1" dirty="0" err="1">
                          <a:latin typeface="Times New Roman"/>
                          <a:ea typeface="Calibri"/>
                          <a:cs typeface="Mangal"/>
                        </a:rPr>
                        <a:t>Empl</a:t>
                      </a:r>
                      <a:endParaRPr lang="en-US" sz="105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b="1">
                          <a:latin typeface="Times New Roman"/>
                          <a:ea typeface="Calibri"/>
                          <a:cs typeface="Mangal"/>
                        </a:rPr>
                        <a:t>24     </a:t>
                      </a:r>
                      <a:r>
                        <a:rPr lang="en-US" sz="1100" b="1">
                          <a:solidFill>
                            <a:srgbClr val="FF0000"/>
                          </a:solidFill>
                          <a:latin typeface="Times New Roman"/>
                          <a:ea typeface="Calibri"/>
                          <a:cs typeface="Mangal"/>
                        </a:rPr>
                        <a:t>13%</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b="1">
                          <a:latin typeface="Times New Roman"/>
                          <a:ea typeface="Calibri"/>
                          <a:cs typeface="Mangal"/>
                        </a:rPr>
                        <a:t>112 (29) </a:t>
                      </a:r>
                      <a:r>
                        <a:rPr lang="en-US" sz="1100" b="1">
                          <a:solidFill>
                            <a:srgbClr val="FF0000"/>
                          </a:solidFill>
                          <a:latin typeface="Times New Roman"/>
                          <a:ea typeface="Calibri"/>
                          <a:cs typeface="Mangal"/>
                        </a:rPr>
                        <a:t>16%</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228600" algn="ctr">
                        <a:lnSpc>
                          <a:spcPct val="150000"/>
                        </a:lnSpc>
                        <a:spcBef>
                          <a:spcPts val="0"/>
                        </a:spcBef>
                        <a:spcAft>
                          <a:spcPts val="0"/>
                        </a:spcAft>
                      </a:pPr>
                      <a:r>
                        <a:rPr lang="en-US" sz="1100" b="1" dirty="0">
                          <a:latin typeface="Times New Roman"/>
                          <a:ea typeface="Calibri"/>
                          <a:cs typeface="Mangal"/>
                        </a:rPr>
                        <a:t>01      </a:t>
                      </a:r>
                      <a:r>
                        <a:rPr lang="en-US" sz="1100" b="1" dirty="0">
                          <a:solidFill>
                            <a:srgbClr val="FF0000"/>
                          </a:solidFill>
                          <a:latin typeface="Times New Roman"/>
                          <a:ea typeface="Calibri"/>
                          <a:cs typeface="Mangal"/>
                        </a:rPr>
                        <a:t>3%</a:t>
                      </a:r>
                      <a:endParaRPr lang="en-US" sz="105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40323">
                <a:tc>
                  <a:txBody>
                    <a:bodyPr/>
                    <a:lstStyle/>
                    <a:p>
                      <a:pPr marL="0" marR="0" indent="-228600" algn="just">
                        <a:lnSpc>
                          <a:spcPct val="150000"/>
                        </a:lnSpc>
                        <a:spcBef>
                          <a:spcPts val="0"/>
                        </a:spcBef>
                        <a:spcAft>
                          <a:spcPts val="0"/>
                        </a:spcAft>
                      </a:pPr>
                      <a:r>
                        <a:rPr lang="en-US" sz="1100" dirty="0">
                          <a:latin typeface="Times New Roman"/>
                          <a:ea typeface="Calibri"/>
                          <a:cs typeface="Mangal"/>
                        </a:rPr>
                        <a:t>Sweepers (R) ))</a:t>
                      </a:r>
                      <a:endParaRPr lang="en-US" sz="105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100" dirty="0">
                          <a:latin typeface="Times New Roman"/>
                          <a:ea typeface="Calibri"/>
                          <a:cs typeface="Mangal"/>
                        </a:rPr>
                        <a:t>17</a:t>
                      </a:r>
                      <a:endParaRPr lang="en-US" sz="105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100" dirty="0">
                          <a:latin typeface="Times New Roman"/>
                          <a:ea typeface="Calibri"/>
                          <a:cs typeface="Mangal"/>
                        </a:rPr>
                        <a:t>69 (18)</a:t>
                      </a:r>
                      <a:endParaRPr lang="en-US" sz="105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indent="-228600" algn="ctr">
                        <a:lnSpc>
                          <a:spcPct val="150000"/>
                        </a:lnSpc>
                        <a:spcBef>
                          <a:spcPts val="0"/>
                        </a:spcBef>
                        <a:spcAft>
                          <a:spcPts val="0"/>
                        </a:spcAft>
                      </a:pPr>
                      <a:r>
                        <a:rPr lang="en-US" sz="1100" dirty="0">
                          <a:latin typeface="Times New Roman"/>
                          <a:ea typeface="Calibri"/>
                          <a:cs typeface="Mangal"/>
                        </a:rPr>
                        <a:t>00</a:t>
                      </a:r>
                      <a:endParaRPr lang="en-US" sz="105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bl>
          </a:graphicData>
        </a:graphic>
      </p:graphicFrame>
      <p:graphicFrame>
        <p:nvGraphicFramePr>
          <p:cNvPr id="3" name="Table 2"/>
          <p:cNvGraphicFramePr>
            <a:graphicFrameLocks noGrp="1"/>
          </p:cNvGraphicFramePr>
          <p:nvPr/>
        </p:nvGraphicFramePr>
        <p:xfrm>
          <a:off x="533400" y="3352800"/>
          <a:ext cx="4876800" cy="1257300"/>
        </p:xfrm>
        <a:graphic>
          <a:graphicData uri="http://schemas.openxmlformats.org/drawingml/2006/table">
            <a:tbl>
              <a:tblPr/>
              <a:tblGrid>
                <a:gridCol w="1556740"/>
                <a:gridCol w="1149546"/>
                <a:gridCol w="1064506"/>
                <a:gridCol w="1106008"/>
              </a:tblGrid>
              <a:tr h="178613">
                <a:tc>
                  <a:txBody>
                    <a:bodyPr/>
                    <a:lstStyle/>
                    <a:p>
                      <a:pPr marL="0" marR="0" indent="-228600" algn="just">
                        <a:lnSpc>
                          <a:spcPct val="150000"/>
                        </a:lnSpc>
                        <a:spcBef>
                          <a:spcPts val="0"/>
                        </a:spcBef>
                        <a:spcAft>
                          <a:spcPts val="0"/>
                        </a:spcAft>
                      </a:pPr>
                      <a:r>
                        <a:rPr lang="en-US" sz="1100" b="1" dirty="0">
                          <a:solidFill>
                            <a:srgbClr val="000000"/>
                          </a:solidFill>
                          <a:latin typeface="Times New Roman"/>
                          <a:ea typeface="Calibri"/>
                          <a:cs typeface="Mangal"/>
                        </a:rPr>
                        <a:t>Occupations// Years</a:t>
                      </a:r>
                      <a:endParaRPr lang="en-US" sz="105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100" b="1">
                          <a:latin typeface="Times New Roman"/>
                          <a:ea typeface="Calibri"/>
                          <a:cs typeface="Mangal"/>
                        </a:rPr>
                        <a:t>1988</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100" b="1">
                          <a:latin typeface="Times New Roman"/>
                          <a:ea typeface="Calibri"/>
                          <a:cs typeface="Mangal"/>
                        </a:rPr>
                        <a:t>2012</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228600" algn="ctr">
                        <a:lnSpc>
                          <a:spcPct val="150000"/>
                        </a:lnSpc>
                        <a:spcBef>
                          <a:spcPts val="0"/>
                        </a:spcBef>
                        <a:spcAft>
                          <a:spcPts val="0"/>
                        </a:spcAft>
                      </a:pPr>
                      <a:r>
                        <a:rPr lang="en-US" sz="1100" b="1">
                          <a:latin typeface="Times New Roman"/>
                          <a:ea typeface="Calibri"/>
                          <a:cs typeface="Mangal"/>
                        </a:rPr>
                        <a:t>2012 UCs</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8613">
                <a:tc>
                  <a:txBody>
                    <a:bodyPr/>
                    <a:lstStyle/>
                    <a:p>
                      <a:pPr marL="0" marR="0" indent="-228600" algn="just">
                        <a:lnSpc>
                          <a:spcPct val="150000"/>
                        </a:lnSpc>
                        <a:spcBef>
                          <a:spcPts val="0"/>
                        </a:spcBef>
                        <a:spcAft>
                          <a:spcPts val="0"/>
                        </a:spcAft>
                      </a:pPr>
                      <a:r>
                        <a:rPr lang="en-US" sz="1100" dirty="0">
                          <a:latin typeface="Times New Roman"/>
                          <a:ea typeface="Calibri"/>
                          <a:cs typeface="Mangal"/>
                        </a:rPr>
                        <a:t>Sweepers (T)</a:t>
                      </a:r>
                      <a:endParaRPr lang="en-US" sz="105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100">
                          <a:latin typeface="Times New Roman"/>
                          <a:ea typeface="Calibri"/>
                          <a:cs typeface="Mangal"/>
                        </a:rPr>
                        <a:t>02</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100">
                          <a:latin typeface="Times New Roman"/>
                          <a:ea typeface="Calibri"/>
                          <a:cs typeface="Mangal"/>
                        </a:rPr>
                        <a:t>21 (6)</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228600" algn="ctr">
                        <a:lnSpc>
                          <a:spcPct val="150000"/>
                        </a:lnSpc>
                        <a:spcBef>
                          <a:spcPts val="0"/>
                        </a:spcBef>
                        <a:spcAft>
                          <a:spcPts val="0"/>
                        </a:spcAft>
                      </a:pPr>
                      <a:r>
                        <a:rPr lang="en-US" sz="1100">
                          <a:latin typeface="Times New Roman"/>
                          <a:ea typeface="Calibri"/>
                          <a:cs typeface="Mangal"/>
                        </a:rPr>
                        <a:t>00</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8613">
                <a:tc>
                  <a:txBody>
                    <a:bodyPr/>
                    <a:lstStyle/>
                    <a:p>
                      <a:pPr marL="0" marR="0" indent="-228600" algn="just">
                        <a:lnSpc>
                          <a:spcPct val="150000"/>
                        </a:lnSpc>
                        <a:spcBef>
                          <a:spcPts val="0"/>
                        </a:spcBef>
                        <a:spcAft>
                          <a:spcPts val="0"/>
                        </a:spcAft>
                      </a:pPr>
                      <a:r>
                        <a:rPr lang="en-US" sz="1100">
                          <a:latin typeface="Times New Roman"/>
                          <a:ea typeface="Calibri"/>
                          <a:cs typeface="Mangal"/>
                        </a:rPr>
                        <a:t>Others in Grade IV(R)</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100">
                          <a:latin typeface="Times New Roman"/>
                          <a:ea typeface="Calibri"/>
                          <a:cs typeface="Mangal"/>
                        </a:rPr>
                        <a:t>02</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100">
                          <a:latin typeface="Times New Roman"/>
                          <a:ea typeface="Calibri"/>
                          <a:cs typeface="Mangal"/>
                        </a:rPr>
                        <a:t>04</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228600" algn="ctr">
                        <a:lnSpc>
                          <a:spcPct val="150000"/>
                        </a:lnSpc>
                        <a:spcBef>
                          <a:spcPts val="0"/>
                        </a:spcBef>
                        <a:spcAft>
                          <a:spcPts val="0"/>
                        </a:spcAft>
                      </a:pPr>
                      <a:r>
                        <a:rPr lang="en-US" sz="1100">
                          <a:latin typeface="Times New Roman"/>
                          <a:ea typeface="Calibri"/>
                          <a:cs typeface="Mangal"/>
                        </a:rPr>
                        <a:t>01</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8613">
                <a:tc>
                  <a:txBody>
                    <a:bodyPr/>
                    <a:lstStyle/>
                    <a:p>
                      <a:pPr marL="0" marR="0" indent="-228600" algn="just">
                        <a:lnSpc>
                          <a:spcPct val="150000"/>
                        </a:lnSpc>
                        <a:spcBef>
                          <a:spcPts val="0"/>
                        </a:spcBef>
                        <a:spcAft>
                          <a:spcPts val="0"/>
                        </a:spcAft>
                      </a:pPr>
                      <a:r>
                        <a:rPr lang="en-US" sz="1100">
                          <a:latin typeface="Times New Roman"/>
                          <a:ea typeface="Calibri"/>
                          <a:cs typeface="Mangal"/>
                        </a:rPr>
                        <a:t>Others in Grade IV(T)</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100">
                          <a:latin typeface="Times New Roman"/>
                          <a:ea typeface="Calibri"/>
                          <a:cs typeface="Mangal"/>
                        </a:rPr>
                        <a:t>03</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100">
                          <a:latin typeface="Times New Roman"/>
                          <a:ea typeface="Calibri"/>
                          <a:cs typeface="Mangal"/>
                        </a:rPr>
                        <a:t>12</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228600" algn="ctr">
                        <a:lnSpc>
                          <a:spcPct val="150000"/>
                        </a:lnSpc>
                        <a:spcBef>
                          <a:spcPts val="0"/>
                        </a:spcBef>
                        <a:spcAft>
                          <a:spcPts val="0"/>
                        </a:spcAft>
                      </a:pPr>
                      <a:r>
                        <a:rPr lang="en-US" sz="1100">
                          <a:latin typeface="Times New Roman"/>
                          <a:ea typeface="Calibri"/>
                          <a:cs typeface="Mangal"/>
                        </a:rPr>
                        <a:t>00</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9949">
                <a:tc>
                  <a:txBody>
                    <a:bodyPr/>
                    <a:lstStyle/>
                    <a:p>
                      <a:pPr marL="0" marR="0" indent="-228600" algn="just">
                        <a:lnSpc>
                          <a:spcPct val="150000"/>
                        </a:lnSpc>
                        <a:spcBef>
                          <a:spcPts val="0"/>
                        </a:spcBef>
                        <a:spcAft>
                          <a:spcPts val="0"/>
                        </a:spcAft>
                      </a:pPr>
                      <a:r>
                        <a:rPr lang="en-US" sz="1100">
                          <a:latin typeface="Times New Roman"/>
                          <a:ea typeface="Calibri"/>
                          <a:cs typeface="Mangal"/>
                        </a:rPr>
                        <a:t>Grade III Clerks etc</a:t>
                      </a:r>
                      <a:endParaRPr lang="en-US" sz="105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100" dirty="0">
                          <a:latin typeface="Times New Roman"/>
                          <a:ea typeface="Calibri"/>
                          <a:cs typeface="Mangal"/>
                        </a:rPr>
                        <a:t>00</a:t>
                      </a:r>
                      <a:endParaRPr lang="en-US" sz="105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endParaRPr lang="en-US" sz="1100">
                        <a:latin typeface="Times New Roman"/>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228600" algn="ctr">
                        <a:lnSpc>
                          <a:spcPct val="150000"/>
                        </a:lnSpc>
                        <a:spcBef>
                          <a:spcPts val="0"/>
                        </a:spcBef>
                        <a:spcAft>
                          <a:spcPts val="0"/>
                        </a:spcAft>
                      </a:pPr>
                      <a:endParaRPr lang="en-US" sz="1100" dirty="0">
                        <a:latin typeface="Times New Roman"/>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4" name="Table 3"/>
          <p:cNvGraphicFramePr>
            <a:graphicFrameLocks noGrp="1"/>
          </p:cNvGraphicFramePr>
          <p:nvPr/>
        </p:nvGraphicFramePr>
        <p:xfrm>
          <a:off x="533400" y="4572001"/>
          <a:ext cx="4920081" cy="2388870"/>
        </p:xfrm>
        <a:graphic>
          <a:graphicData uri="http://schemas.openxmlformats.org/drawingml/2006/table">
            <a:tbl>
              <a:tblPr/>
              <a:tblGrid>
                <a:gridCol w="1554746"/>
                <a:gridCol w="1166060"/>
                <a:gridCol w="1072577"/>
                <a:gridCol w="1126698"/>
              </a:tblGrid>
              <a:tr h="207469">
                <a:tc>
                  <a:txBody>
                    <a:bodyPr/>
                    <a:lstStyle/>
                    <a:p>
                      <a:pPr marL="0" marR="0" indent="-228600" algn="just">
                        <a:lnSpc>
                          <a:spcPct val="150000"/>
                        </a:lnSpc>
                        <a:spcBef>
                          <a:spcPts val="0"/>
                        </a:spcBef>
                        <a:spcAft>
                          <a:spcPts val="0"/>
                        </a:spcAft>
                      </a:pPr>
                      <a:r>
                        <a:rPr lang="en-US" sz="1050" b="1" dirty="0">
                          <a:latin typeface="Times New Roman"/>
                          <a:ea typeface="Calibri"/>
                          <a:cs typeface="Mangal"/>
                        </a:rPr>
                        <a:t>All Entrepreneurs</a:t>
                      </a:r>
                      <a:endParaRPr lang="en-US" sz="10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050" b="1">
                          <a:latin typeface="Times New Roman"/>
                          <a:ea typeface="Calibri"/>
                          <a:cs typeface="Mangal"/>
                        </a:rPr>
                        <a:t>  02   </a:t>
                      </a:r>
                      <a:r>
                        <a:rPr lang="en-US" sz="1050" b="1">
                          <a:solidFill>
                            <a:srgbClr val="FF0000"/>
                          </a:solidFill>
                          <a:latin typeface="Times New Roman"/>
                          <a:ea typeface="Calibri"/>
                          <a:cs typeface="Mangal"/>
                        </a:rPr>
                        <a:t>&lt;1%</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050" b="1">
                          <a:latin typeface="Times New Roman"/>
                          <a:ea typeface="Calibri"/>
                          <a:cs typeface="Mangal"/>
                        </a:rPr>
                        <a:t>40  (3)    </a:t>
                      </a:r>
                      <a:r>
                        <a:rPr lang="en-US" sz="1050" b="1">
                          <a:solidFill>
                            <a:srgbClr val="FF0000"/>
                          </a:solidFill>
                          <a:latin typeface="Times New Roman"/>
                          <a:ea typeface="Calibri"/>
                          <a:cs typeface="Mangal"/>
                        </a:rPr>
                        <a:t>6%</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050" b="1">
                          <a:latin typeface="Times New Roman"/>
                          <a:ea typeface="Calibri"/>
                          <a:cs typeface="Mangal"/>
                        </a:rPr>
                        <a:t>05     </a:t>
                      </a:r>
                      <a:r>
                        <a:rPr lang="en-US" sz="1050" b="1">
                          <a:solidFill>
                            <a:srgbClr val="FF0000"/>
                          </a:solidFill>
                          <a:latin typeface="Times New Roman"/>
                          <a:ea typeface="Calibri"/>
                          <a:cs typeface="Mangal"/>
                        </a:rPr>
                        <a:t>17%</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469">
                <a:tc>
                  <a:txBody>
                    <a:bodyPr/>
                    <a:lstStyle/>
                    <a:p>
                      <a:pPr marL="0" marR="0" indent="-228600" algn="just">
                        <a:lnSpc>
                          <a:spcPct val="150000"/>
                        </a:lnSpc>
                        <a:spcBef>
                          <a:spcPts val="0"/>
                        </a:spcBef>
                        <a:spcAft>
                          <a:spcPts val="0"/>
                        </a:spcAft>
                      </a:pPr>
                      <a:r>
                        <a:rPr lang="en-US" sz="1050">
                          <a:latin typeface="Times New Roman"/>
                          <a:ea typeface="Calibri"/>
                          <a:cs typeface="Mangal"/>
                        </a:rPr>
                        <a:t>Business Persons !</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050">
                          <a:latin typeface="Times New Roman"/>
                          <a:ea typeface="Calibri"/>
                          <a:cs typeface="Mangal"/>
                        </a:rPr>
                        <a:t>00</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050">
                          <a:latin typeface="Times New Roman"/>
                          <a:ea typeface="Calibri"/>
                          <a:cs typeface="Mangal"/>
                        </a:rPr>
                        <a:t>22 (1)</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050">
                          <a:latin typeface="Times New Roman"/>
                          <a:ea typeface="Calibri"/>
                          <a:cs typeface="Mangal"/>
                        </a:rPr>
                        <a:t>03</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469">
                <a:tc>
                  <a:txBody>
                    <a:bodyPr/>
                    <a:lstStyle/>
                    <a:p>
                      <a:pPr marL="0" marR="0" indent="-228600" algn="just">
                        <a:lnSpc>
                          <a:spcPct val="150000"/>
                        </a:lnSpc>
                        <a:spcBef>
                          <a:spcPts val="0"/>
                        </a:spcBef>
                        <a:spcAft>
                          <a:spcPts val="0"/>
                        </a:spcAft>
                      </a:pPr>
                      <a:r>
                        <a:rPr lang="en-US" sz="1050">
                          <a:latin typeface="Times New Roman"/>
                          <a:ea typeface="Calibri"/>
                          <a:cs typeface="Mangal"/>
                        </a:rPr>
                        <a:t>Manufacturers</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050">
                          <a:latin typeface="Times New Roman"/>
                          <a:ea typeface="Calibri"/>
                          <a:cs typeface="Mangal"/>
                        </a:rPr>
                        <a:t>00</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050">
                          <a:latin typeface="Times New Roman"/>
                          <a:ea typeface="Calibri"/>
                          <a:cs typeface="Mangal"/>
                        </a:rPr>
                        <a:t>01</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050">
                          <a:latin typeface="Times New Roman"/>
                          <a:ea typeface="Calibri"/>
                          <a:cs typeface="Mangal"/>
                        </a:rPr>
                        <a:t>00</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469">
                <a:tc>
                  <a:txBody>
                    <a:bodyPr/>
                    <a:lstStyle/>
                    <a:p>
                      <a:pPr marL="0" marR="0" indent="-228600" algn="just">
                        <a:lnSpc>
                          <a:spcPct val="150000"/>
                        </a:lnSpc>
                        <a:spcBef>
                          <a:spcPts val="0"/>
                        </a:spcBef>
                        <a:spcAft>
                          <a:spcPts val="0"/>
                        </a:spcAft>
                      </a:pPr>
                      <a:r>
                        <a:rPr lang="en-US" sz="1050" dirty="0">
                          <a:solidFill>
                            <a:srgbClr val="0F243E"/>
                          </a:solidFill>
                          <a:latin typeface="Times New Roman"/>
                          <a:ea typeface="Calibri"/>
                          <a:cs typeface="Mangal"/>
                        </a:rPr>
                        <a:t>     Within </a:t>
                      </a:r>
                      <a:r>
                        <a:rPr lang="en-US" sz="1050" dirty="0" err="1">
                          <a:solidFill>
                            <a:srgbClr val="0F243E"/>
                          </a:solidFill>
                          <a:latin typeface="Times New Roman"/>
                          <a:ea typeface="Calibri"/>
                          <a:cs typeface="Mangal"/>
                        </a:rPr>
                        <a:t>Aradhak</a:t>
                      </a:r>
                      <a:endParaRPr lang="en-US" sz="10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050">
                          <a:solidFill>
                            <a:srgbClr val="0F243E"/>
                          </a:solidFill>
                          <a:latin typeface="Times New Roman"/>
                          <a:ea typeface="Calibri"/>
                          <a:cs typeface="Mangal"/>
                        </a:rPr>
                        <a:t>00</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228600" algn="ctr">
                        <a:lnSpc>
                          <a:spcPct val="150000"/>
                        </a:lnSpc>
                        <a:spcBef>
                          <a:spcPts val="0"/>
                        </a:spcBef>
                        <a:spcAft>
                          <a:spcPts val="0"/>
                        </a:spcAft>
                      </a:pPr>
                      <a:r>
                        <a:rPr lang="en-US" sz="1050">
                          <a:solidFill>
                            <a:srgbClr val="0F243E"/>
                          </a:solidFill>
                          <a:latin typeface="Times New Roman"/>
                          <a:ea typeface="Calibri"/>
                          <a:cs typeface="Mangal"/>
                        </a:rPr>
                        <a:t>01</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228600" algn="ctr">
                        <a:lnSpc>
                          <a:spcPct val="150000"/>
                        </a:lnSpc>
                        <a:spcBef>
                          <a:spcPts val="0"/>
                        </a:spcBef>
                        <a:spcAft>
                          <a:spcPts val="0"/>
                        </a:spcAft>
                      </a:pPr>
                      <a:r>
                        <a:rPr lang="en-US" sz="1050" i="1">
                          <a:solidFill>
                            <a:srgbClr val="0F243E"/>
                          </a:solidFill>
                          <a:latin typeface="Times New Roman"/>
                          <a:ea typeface="Calibri"/>
                          <a:cs typeface="Mangal"/>
                        </a:rPr>
                        <a:t>01</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7469">
                <a:tc>
                  <a:txBody>
                    <a:bodyPr/>
                    <a:lstStyle/>
                    <a:p>
                      <a:pPr marL="0" marR="0" indent="-228600" algn="just">
                        <a:lnSpc>
                          <a:spcPct val="150000"/>
                        </a:lnSpc>
                        <a:spcBef>
                          <a:spcPts val="0"/>
                        </a:spcBef>
                        <a:spcAft>
                          <a:spcPts val="0"/>
                        </a:spcAft>
                      </a:pPr>
                      <a:r>
                        <a:rPr lang="en-US" sz="1050">
                          <a:solidFill>
                            <a:srgbClr val="0F243E"/>
                          </a:solidFill>
                          <a:latin typeface="Times New Roman"/>
                          <a:ea typeface="Calibri"/>
                          <a:cs typeface="Mangal"/>
                        </a:rPr>
                        <a:t>     Outside Aradhak</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228600" algn="ctr">
                        <a:lnSpc>
                          <a:spcPct val="150000"/>
                        </a:lnSpc>
                        <a:spcBef>
                          <a:spcPts val="0"/>
                        </a:spcBef>
                        <a:spcAft>
                          <a:spcPts val="0"/>
                        </a:spcAft>
                      </a:pPr>
                      <a:r>
                        <a:rPr lang="en-US" sz="1050">
                          <a:solidFill>
                            <a:srgbClr val="0F243E"/>
                          </a:solidFill>
                          <a:latin typeface="Times New Roman"/>
                          <a:ea typeface="Calibri"/>
                          <a:cs typeface="Mangal"/>
                        </a:rPr>
                        <a:t>00</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228600" algn="ctr">
                        <a:lnSpc>
                          <a:spcPct val="150000"/>
                        </a:lnSpc>
                        <a:spcBef>
                          <a:spcPts val="0"/>
                        </a:spcBef>
                        <a:spcAft>
                          <a:spcPts val="0"/>
                        </a:spcAft>
                      </a:pPr>
                      <a:r>
                        <a:rPr lang="en-US" sz="1050">
                          <a:solidFill>
                            <a:srgbClr val="0F243E"/>
                          </a:solidFill>
                          <a:latin typeface="Times New Roman"/>
                          <a:ea typeface="Calibri"/>
                          <a:cs typeface="Mangal"/>
                        </a:rPr>
                        <a:t>00</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228600" algn="ctr">
                        <a:lnSpc>
                          <a:spcPct val="150000"/>
                        </a:lnSpc>
                        <a:spcBef>
                          <a:spcPts val="0"/>
                        </a:spcBef>
                        <a:spcAft>
                          <a:spcPts val="0"/>
                        </a:spcAft>
                      </a:pPr>
                      <a:r>
                        <a:rPr lang="en-US" sz="1050" i="1">
                          <a:solidFill>
                            <a:srgbClr val="0F243E"/>
                          </a:solidFill>
                          <a:latin typeface="Times New Roman"/>
                          <a:ea typeface="Calibri"/>
                          <a:cs typeface="Mangal"/>
                        </a:rPr>
                        <a:t>00</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7469">
                <a:tc>
                  <a:txBody>
                    <a:bodyPr/>
                    <a:lstStyle/>
                    <a:p>
                      <a:pPr marL="0" marR="0" indent="-228600" algn="just">
                        <a:lnSpc>
                          <a:spcPct val="150000"/>
                        </a:lnSpc>
                        <a:spcBef>
                          <a:spcPts val="0"/>
                        </a:spcBef>
                        <a:spcAft>
                          <a:spcPts val="0"/>
                        </a:spcAft>
                      </a:pPr>
                      <a:r>
                        <a:rPr lang="en-US" sz="1050">
                          <a:latin typeface="Times New Roman"/>
                          <a:ea typeface="Calibri"/>
                          <a:cs typeface="Mangal"/>
                        </a:rPr>
                        <a:t> Professionals !</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050">
                          <a:latin typeface="Times New Roman"/>
                          <a:ea typeface="Calibri"/>
                          <a:cs typeface="Mangal"/>
                        </a:rPr>
                        <a:t>01</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228600" algn="ctr">
                        <a:lnSpc>
                          <a:spcPct val="150000"/>
                        </a:lnSpc>
                        <a:spcBef>
                          <a:spcPts val="0"/>
                        </a:spcBef>
                        <a:spcAft>
                          <a:spcPts val="0"/>
                        </a:spcAft>
                      </a:pPr>
                      <a:r>
                        <a:rPr lang="en-US" sz="1050">
                          <a:latin typeface="Times New Roman"/>
                          <a:ea typeface="Calibri"/>
                          <a:cs typeface="Mangal"/>
                        </a:rPr>
                        <a:t>07 (2)</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228600" algn="ctr">
                        <a:lnSpc>
                          <a:spcPct val="150000"/>
                        </a:lnSpc>
                        <a:spcBef>
                          <a:spcPts val="0"/>
                        </a:spcBef>
                        <a:spcAft>
                          <a:spcPts val="0"/>
                        </a:spcAft>
                      </a:pPr>
                      <a:r>
                        <a:rPr lang="en-US" sz="1050">
                          <a:latin typeface="Times New Roman"/>
                          <a:ea typeface="Calibri"/>
                          <a:cs typeface="Mangal"/>
                        </a:rPr>
                        <a:t>(1)</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7469">
                <a:tc>
                  <a:txBody>
                    <a:bodyPr/>
                    <a:lstStyle/>
                    <a:p>
                      <a:pPr marL="0" marR="0" indent="-228600" algn="just">
                        <a:lnSpc>
                          <a:spcPct val="150000"/>
                        </a:lnSpc>
                        <a:spcBef>
                          <a:spcPts val="0"/>
                        </a:spcBef>
                        <a:spcAft>
                          <a:spcPts val="0"/>
                        </a:spcAft>
                      </a:pPr>
                      <a:r>
                        <a:rPr lang="en-US" sz="1050">
                          <a:latin typeface="Times New Roman"/>
                          <a:ea typeface="Calibri"/>
                          <a:cs typeface="Mangal"/>
                        </a:rPr>
                        <a:t> Multi-Taskers !!!</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050">
                          <a:latin typeface="Times New Roman"/>
                          <a:ea typeface="Calibri"/>
                          <a:cs typeface="Mangal"/>
                        </a:rPr>
                        <a:t>01</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228600" algn="ctr">
                        <a:lnSpc>
                          <a:spcPct val="150000"/>
                        </a:lnSpc>
                        <a:spcBef>
                          <a:spcPts val="0"/>
                        </a:spcBef>
                        <a:spcAft>
                          <a:spcPts val="0"/>
                        </a:spcAft>
                      </a:pPr>
                      <a:r>
                        <a:rPr lang="en-US" sz="1050">
                          <a:latin typeface="Times New Roman"/>
                          <a:ea typeface="Calibri"/>
                          <a:cs typeface="Mangal"/>
                        </a:rPr>
                        <a:t>08</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228600" algn="ctr">
                        <a:lnSpc>
                          <a:spcPct val="150000"/>
                        </a:lnSpc>
                        <a:spcBef>
                          <a:spcPts val="0"/>
                        </a:spcBef>
                        <a:spcAft>
                          <a:spcPts val="0"/>
                        </a:spcAft>
                      </a:pPr>
                      <a:r>
                        <a:rPr lang="en-US" sz="1050">
                          <a:latin typeface="Times New Roman"/>
                          <a:ea typeface="Calibri"/>
                          <a:cs typeface="Mangal"/>
                        </a:rPr>
                        <a:t>00</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180">
                <a:tc>
                  <a:txBody>
                    <a:bodyPr/>
                    <a:lstStyle/>
                    <a:p>
                      <a:pPr marL="0" marR="0" indent="-228600" algn="just">
                        <a:lnSpc>
                          <a:spcPct val="150000"/>
                        </a:lnSpc>
                        <a:spcBef>
                          <a:spcPts val="0"/>
                        </a:spcBef>
                        <a:spcAft>
                          <a:spcPts val="0"/>
                        </a:spcAft>
                      </a:pP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228600" algn="ctr">
                        <a:lnSpc>
                          <a:spcPct val="150000"/>
                        </a:lnSpc>
                        <a:spcBef>
                          <a:spcPts val="0"/>
                        </a:spcBef>
                        <a:spcAft>
                          <a:spcPts val="0"/>
                        </a:spcAft>
                      </a:pP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228600" algn="ctr">
                        <a:lnSpc>
                          <a:spcPct val="150000"/>
                        </a:lnSpc>
                        <a:spcBef>
                          <a:spcPts val="0"/>
                        </a:spcBef>
                        <a:spcAft>
                          <a:spcPts val="0"/>
                        </a:spcAft>
                      </a:pP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7469">
                <a:tc>
                  <a:txBody>
                    <a:bodyPr/>
                    <a:lstStyle/>
                    <a:p>
                      <a:pPr marL="0" marR="0" indent="-228600" algn="just">
                        <a:lnSpc>
                          <a:spcPct val="150000"/>
                        </a:lnSpc>
                        <a:spcBef>
                          <a:spcPts val="0"/>
                        </a:spcBef>
                        <a:spcAft>
                          <a:spcPts val="0"/>
                        </a:spcAft>
                      </a:pPr>
                      <a:r>
                        <a:rPr lang="en-US" sz="1050" b="1">
                          <a:latin typeface="Times New Roman"/>
                          <a:ea typeface="Calibri"/>
                          <a:cs typeface="Mangal"/>
                        </a:rPr>
                        <a:t>All Workers</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050" b="1">
                          <a:latin typeface="Times New Roman"/>
                          <a:ea typeface="Calibri"/>
                          <a:cs typeface="Mangal"/>
                        </a:rPr>
                        <a:t>157</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050" b="1">
                          <a:latin typeface="Times New Roman"/>
                          <a:ea typeface="Calibri"/>
                          <a:cs typeface="Mangal"/>
                        </a:rPr>
                        <a:t>678 (225)</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050" b="1">
                          <a:latin typeface="Times New Roman"/>
                          <a:ea typeface="Calibri"/>
                          <a:cs typeface="Mangal"/>
                        </a:rPr>
                        <a:t>29</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469">
                <a:tc>
                  <a:txBody>
                    <a:bodyPr/>
                    <a:lstStyle/>
                    <a:p>
                      <a:pPr marL="0" marR="0" indent="-228600" algn="just">
                        <a:lnSpc>
                          <a:spcPct val="150000"/>
                        </a:lnSpc>
                        <a:spcBef>
                          <a:spcPts val="0"/>
                        </a:spcBef>
                        <a:spcAft>
                          <a:spcPts val="0"/>
                        </a:spcAft>
                      </a:pPr>
                      <a:r>
                        <a:rPr lang="en-US" sz="1050" b="1">
                          <a:latin typeface="Times New Roman"/>
                          <a:ea typeface="Calibri"/>
                          <a:cs typeface="Mangal"/>
                        </a:rPr>
                        <a:t>Total Families</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050" b="1">
                          <a:latin typeface="Times New Roman"/>
                          <a:ea typeface="Calibri"/>
                          <a:cs typeface="Mangal"/>
                        </a:rPr>
                        <a:t>91</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050" b="1">
                          <a:latin typeface="Times New Roman"/>
                          <a:ea typeface="Calibri"/>
                          <a:cs typeface="Mangal"/>
                        </a:rPr>
                        <a:t>292</a:t>
                      </a:r>
                      <a:endParaRPr lang="en-US" sz="10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050" b="1" dirty="0">
                          <a:latin typeface="Times New Roman"/>
                          <a:ea typeface="Calibri"/>
                          <a:cs typeface="Mangal"/>
                        </a:rPr>
                        <a:t>05</a:t>
                      </a:r>
                      <a:endParaRPr lang="en-US" sz="10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55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4"/>
          <p:cNvPicPr>
            <a:picLocks noChangeAspect="1" noChangeArrowheads="1"/>
          </p:cNvPicPr>
          <p:nvPr/>
        </p:nvPicPr>
        <p:blipFill>
          <a:blip r:embed="rId2" cstate="print"/>
          <a:srcRect/>
          <a:stretch>
            <a:fillRect/>
          </a:stretch>
        </p:blipFill>
        <p:spPr bwMode="auto">
          <a:xfrm>
            <a:off x="5715234" y="609600"/>
            <a:ext cx="3046825" cy="2286000"/>
          </a:xfrm>
          <a:prstGeom prst="rect">
            <a:avLst/>
          </a:prstGeom>
          <a:noFill/>
          <a:ln w="9525">
            <a:noFill/>
            <a:miter lim="800000"/>
            <a:headEnd/>
            <a:tailEnd/>
          </a:ln>
        </p:spPr>
      </p:pic>
      <p:pic>
        <p:nvPicPr>
          <p:cNvPr id="8" name="Picture 8"/>
          <p:cNvPicPr>
            <a:picLocks noChangeAspect="1" noChangeArrowheads="1"/>
          </p:cNvPicPr>
          <p:nvPr/>
        </p:nvPicPr>
        <p:blipFill>
          <a:blip r:embed="rId3"/>
          <a:srcRect/>
          <a:stretch>
            <a:fillRect/>
          </a:stretch>
        </p:blipFill>
        <p:spPr bwMode="auto">
          <a:xfrm>
            <a:off x="5867400" y="3505200"/>
            <a:ext cx="2881312" cy="229651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690F8773-A788-4FD0-99FA-5508F1748A3E}" type="slidenum">
              <a:rPr lang="en-GB" smtClean="0"/>
              <a:pPr/>
              <a:t>23</a:t>
            </a:fld>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28600" y="74474"/>
          <a:ext cx="5257800" cy="5280660"/>
        </p:xfrm>
        <a:graphic>
          <a:graphicData uri="http://schemas.openxmlformats.org/drawingml/2006/table">
            <a:tbl>
              <a:tblPr/>
              <a:tblGrid>
                <a:gridCol w="1693765"/>
                <a:gridCol w="3564035"/>
              </a:tblGrid>
              <a:tr h="107182">
                <a:tc gridSpan="2">
                  <a:txBody>
                    <a:bodyPr/>
                    <a:lstStyle/>
                    <a:p>
                      <a:pPr marL="0" marR="0" indent="-228600" algn="just">
                        <a:lnSpc>
                          <a:spcPct val="150000"/>
                        </a:lnSpc>
                        <a:spcBef>
                          <a:spcPts val="0"/>
                        </a:spcBef>
                        <a:spcAft>
                          <a:spcPts val="0"/>
                        </a:spcAft>
                      </a:pPr>
                      <a:r>
                        <a:rPr lang="en-US" sz="1050" b="1" dirty="0">
                          <a:latin typeface="Times New Roman"/>
                          <a:ea typeface="Calibri"/>
                          <a:cs typeface="Mangal"/>
                        </a:rPr>
                        <a:t>Other Notable Work Categories, in 2012, in </a:t>
                      </a:r>
                      <a:r>
                        <a:rPr lang="en-US" sz="1050" b="1" dirty="0" err="1">
                          <a:latin typeface="Times New Roman"/>
                          <a:ea typeface="Calibri"/>
                          <a:cs typeface="Mangal"/>
                        </a:rPr>
                        <a:t>Aradhaknagar</a:t>
                      </a:r>
                      <a:r>
                        <a:rPr lang="en-US" sz="1050" b="1" dirty="0">
                          <a:latin typeface="Times New Roman"/>
                          <a:ea typeface="Calibri"/>
                          <a:cs typeface="Mangal"/>
                        </a:rPr>
                        <a:t>:-</a:t>
                      </a:r>
                      <a:endParaRPr lang="en-US" sz="1050" dirty="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14365">
                <a:tc>
                  <a:txBody>
                    <a:bodyPr/>
                    <a:lstStyle/>
                    <a:p>
                      <a:pPr marL="0" marR="0" indent="-228600" algn="just">
                        <a:lnSpc>
                          <a:spcPct val="150000"/>
                        </a:lnSpc>
                        <a:spcBef>
                          <a:spcPts val="0"/>
                        </a:spcBef>
                        <a:spcAft>
                          <a:spcPts val="0"/>
                        </a:spcAft>
                      </a:pPr>
                      <a:r>
                        <a:rPr lang="en-US" sz="1050">
                          <a:latin typeface="Times New Roman"/>
                          <a:ea typeface="Calibri"/>
                          <a:cs typeface="Mangal"/>
                        </a:rPr>
                        <a:t>Examples of subsidiary workers  &gt;</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050">
                          <a:latin typeface="Times New Roman"/>
                          <a:ea typeface="Calibri"/>
                          <a:cs typeface="Mangal"/>
                        </a:rPr>
                        <a:t>50 appr. (most underage maids, waiters and vendors and some physically challenged workers</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65">
                <a:tc>
                  <a:txBody>
                    <a:bodyPr/>
                    <a:lstStyle/>
                    <a:p>
                      <a:pPr marL="0" marR="0" indent="-228600" algn="just">
                        <a:lnSpc>
                          <a:spcPct val="150000"/>
                        </a:lnSpc>
                        <a:spcBef>
                          <a:spcPts val="0"/>
                        </a:spcBef>
                        <a:spcAft>
                          <a:spcPts val="0"/>
                        </a:spcAft>
                      </a:pPr>
                      <a:r>
                        <a:rPr lang="en-US" sz="1050">
                          <a:latin typeface="Times New Roman"/>
                          <a:ea typeface="Calibri"/>
                          <a:cs typeface="Mangal"/>
                        </a:rPr>
                        <a:t>Disguised unemployed  &gt;&gt;</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050" dirty="0">
                          <a:latin typeface="Times New Roman"/>
                          <a:ea typeface="Calibri"/>
                          <a:cs typeface="Mangal"/>
                        </a:rPr>
                        <a:t>Many home based vendors</a:t>
                      </a:r>
                      <a:endParaRPr lang="en-US" sz="1050" dirty="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65">
                <a:tc>
                  <a:txBody>
                    <a:bodyPr/>
                    <a:lstStyle/>
                    <a:p>
                      <a:pPr marL="0" marR="0" indent="-228600" algn="just">
                        <a:lnSpc>
                          <a:spcPct val="150000"/>
                        </a:lnSpc>
                        <a:spcBef>
                          <a:spcPts val="0"/>
                        </a:spcBef>
                        <a:spcAft>
                          <a:spcPts val="0"/>
                        </a:spcAft>
                      </a:pPr>
                      <a:r>
                        <a:rPr lang="en-US" sz="1050">
                          <a:latin typeface="Times New Roman"/>
                          <a:ea typeface="Calibri"/>
                          <a:cs typeface="Mangal"/>
                        </a:rPr>
                        <a:t>Two or more subsidiary wkr</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050">
                          <a:latin typeface="Times New Roman"/>
                          <a:ea typeface="Calibri"/>
                          <a:cs typeface="Mangal"/>
                        </a:rPr>
                        <a:t>Casual labor followed by vending etc.</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182">
                <a:tc>
                  <a:txBody>
                    <a:bodyPr/>
                    <a:lstStyle/>
                    <a:p>
                      <a:pPr marL="0" marR="0" indent="-228600" algn="just">
                        <a:lnSpc>
                          <a:spcPct val="150000"/>
                        </a:lnSpc>
                        <a:spcBef>
                          <a:spcPts val="0"/>
                        </a:spcBef>
                        <a:spcAft>
                          <a:spcPts val="0"/>
                        </a:spcAft>
                      </a:pPr>
                      <a:r>
                        <a:rPr lang="en-US" sz="1050">
                          <a:latin typeface="Times New Roman"/>
                          <a:ea typeface="Calibri"/>
                          <a:cs typeface="Mangal"/>
                        </a:rPr>
                        <a:t>Principal + subsidiary</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050">
                          <a:latin typeface="Times New Roman"/>
                          <a:ea typeface="Calibri"/>
                          <a:cs typeface="Mangal"/>
                        </a:rPr>
                        <a:t>Some public sector employees having side businesses</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182">
                <a:tc>
                  <a:txBody>
                    <a:bodyPr/>
                    <a:lstStyle/>
                    <a:p>
                      <a:pPr marL="0" marR="0" indent="-228600" algn="just">
                        <a:lnSpc>
                          <a:spcPct val="150000"/>
                        </a:lnSpc>
                        <a:spcBef>
                          <a:spcPts val="0"/>
                        </a:spcBef>
                        <a:spcAft>
                          <a:spcPts val="0"/>
                        </a:spcAft>
                      </a:pPr>
                      <a:r>
                        <a:rPr lang="en-US" sz="1050">
                          <a:latin typeface="Times New Roman"/>
                          <a:ea typeface="Calibri"/>
                          <a:cs typeface="Mangal"/>
                        </a:rPr>
                        <a:t>Two or more principals </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050">
                          <a:latin typeface="Times New Roman"/>
                          <a:ea typeface="Calibri"/>
                          <a:cs typeface="Mangal"/>
                        </a:rPr>
                        <a:t>Money lenders cum contractors etc.</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65">
                <a:tc>
                  <a:txBody>
                    <a:bodyPr/>
                    <a:lstStyle/>
                    <a:p>
                      <a:pPr marL="0" marR="0" indent="-228600" algn="just">
                        <a:lnSpc>
                          <a:spcPct val="150000"/>
                        </a:lnSpc>
                        <a:spcBef>
                          <a:spcPts val="0"/>
                        </a:spcBef>
                        <a:spcAft>
                          <a:spcPts val="0"/>
                        </a:spcAft>
                      </a:pPr>
                      <a:r>
                        <a:rPr lang="en-US" sz="1050">
                          <a:latin typeface="Times New Roman"/>
                          <a:ea typeface="Calibri"/>
                          <a:cs typeface="Mangal"/>
                        </a:rPr>
                        <a:t>Unpaid women workers</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050">
                          <a:latin typeface="Times New Roman"/>
                          <a:ea typeface="Calibri"/>
                          <a:cs typeface="Mangal"/>
                        </a:rPr>
                        <a:t>Very few unlike village</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182">
                <a:tc>
                  <a:txBody>
                    <a:bodyPr/>
                    <a:lstStyle/>
                    <a:p>
                      <a:pPr marL="0" marR="0" indent="-228600" algn="just">
                        <a:lnSpc>
                          <a:spcPct val="150000"/>
                        </a:lnSpc>
                        <a:spcBef>
                          <a:spcPts val="0"/>
                        </a:spcBef>
                        <a:spcAft>
                          <a:spcPts val="0"/>
                        </a:spcAft>
                      </a:pPr>
                      <a:r>
                        <a:rPr lang="en-US" sz="1050">
                          <a:latin typeface="Times New Roman"/>
                          <a:ea typeface="Calibri"/>
                          <a:cs typeface="Mangal"/>
                        </a:rPr>
                        <a:t>Women Earners</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tabLst>
                          <a:tab pos="223520" algn="l"/>
                          <a:tab pos="340995" algn="ctr"/>
                          <a:tab pos="1476375" algn="l"/>
                          <a:tab pos="2313305" algn="ctr"/>
                        </a:tabLst>
                      </a:pPr>
                      <a:r>
                        <a:rPr lang="en-US" sz="1050">
                          <a:latin typeface="Times New Roman"/>
                          <a:ea typeface="Calibri"/>
                          <a:cs typeface="Mangal"/>
                        </a:rPr>
                        <a:t>				225   </a:t>
                      </a:r>
                      <a:r>
                        <a:rPr lang="en-US" sz="1050">
                          <a:solidFill>
                            <a:srgbClr val="FF0000"/>
                          </a:solidFill>
                          <a:latin typeface="Times New Roman"/>
                          <a:ea typeface="Calibri"/>
                          <a:cs typeface="Mangal"/>
                        </a:rPr>
                        <a:t>33%</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7182">
                <a:tc>
                  <a:txBody>
                    <a:bodyPr/>
                    <a:lstStyle/>
                    <a:p>
                      <a:pPr marL="0" marR="0" indent="-228600" algn="just">
                        <a:lnSpc>
                          <a:spcPct val="150000"/>
                        </a:lnSpc>
                        <a:spcBef>
                          <a:spcPts val="0"/>
                        </a:spcBef>
                        <a:spcAft>
                          <a:spcPts val="0"/>
                        </a:spcAft>
                      </a:pPr>
                      <a:r>
                        <a:rPr lang="en-US" sz="1050">
                          <a:latin typeface="Times New Roman"/>
                          <a:ea typeface="Calibri"/>
                          <a:cs typeface="Mangal"/>
                        </a:rPr>
                        <a:t>Child Workers</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050">
                          <a:latin typeface="Times New Roman"/>
                          <a:ea typeface="Calibri"/>
                          <a:cs typeface="Mangal"/>
                        </a:rPr>
                        <a:t>30 (20G)</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7182">
                <a:tc>
                  <a:txBody>
                    <a:bodyPr/>
                    <a:lstStyle/>
                    <a:p>
                      <a:pPr marL="0" marR="0" indent="-228600" algn="just">
                        <a:lnSpc>
                          <a:spcPct val="150000"/>
                        </a:lnSpc>
                        <a:spcBef>
                          <a:spcPts val="0"/>
                        </a:spcBef>
                        <a:spcAft>
                          <a:spcPts val="0"/>
                        </a:spcAft>
                      </a:pPr>
                      <a:r>
                        <a:rPr lang="en-US" sz="1050">
                          <a:latin typeface="Times New Roman"/>
                          <a:ea typeface="Calibri"/>
                          <a:cs typeface="Mangal"/>
                        </a:rPr>
                        <a:t>Rentiers</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050">
                          <a:latin typeface="Times New Roman"/>
                          <a:ea typeface="Calibri"/>
                          <a:cs typeface="Mangal"/>
                        </a:rPr>
                        <a:t>35 room lenders in 2012 growing from 5 in 1988</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7182">
                <a:tc>
                  <a:txBody>
                    <a:bodyPr/>
                    <a:lstStyle/>
                    <a:p>
                      <a:pPr marL="0" marR="0" indent="-228600" algn="just">
                        <a:lnSpc>
                          <a:spcPct val="150000"/>
                        </a:lnSpc>
                        <a:spcBef>
                          <a:spcPts val="0"/>
                        </a:spcBef>
                        <a:spcAft>
                          <a:spcPts val="0"/>
                        </a:spcAft>
                      </a:pPr>
                      <a:r>
                        <a:rPr lang="en-US" sz="1050">
                          <a:latin typeface="Times New Roman"/>
                          <a:ea typeface="Calibri"/>
                          <a:cs typeface="Mangal"/>
                        </a:rPr>
                        <a:t>BPL Pensioners</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050">
                          <a:latin typeface="Times New Roman"/>
                          <a:ea typeface="Calibri"/>
                          <a:cs typeface="Mangal"/>
                        </a:rPr>
                        <a:t>50</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4365">
                <a:tc>
                  <a:txBody>
                    <a:bodyPr/>
                    <a:lstStyle/>
                    <a:p>
                      <a:pPr marL="0" marR="0" indent="-228600" algn="just">
                        <a:lnSpc>
                          <a:spcPct val="150000"/>
                        </a:lnSpc>
                        <a:spcBef>
                          <a:spcPts val="0"/>
                        </a:spcBef>
                        <a:spcAft>
                          <a:spcPts val="0"/>
                        </a:spcAft>
                      </a:pPr>
                      <a:r>
                        <a:rPr lang="en-US" sz="1050">
                          <a:latin typeface="Times New Roman"/>
                          <a:ea typeface="Calibri"/>
                          <a:cs typeface="Mangal"/>
                        </a:rPr>
                        <a:t>Retired Pensioners by caste</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228600" algn="ctr">
                        <a:lnSpc>
                          <a:spcPct val="150000"/>
                        </a:lnSpc>
                        <a:spcBef>
                          <a:spcPts val="0"/>
                        </a:spcBef>
                        <a:spcAft>
                          <a:spcPts val="0"/>
                        </a:spcAft>
                      </a:pPr>
                      <a:r>
                        <a:rPr lang="en-US" sz="1050">
                          <a:latin typeface="Times New Roman"/>
                          <a:ea typeface="Calibri"/>
                          <a:cs typeface="Mangal"/>
                        </a:rPr>
                        <a:t>13 (5)</a:t>
                      </a:r>
                      <a:endParaRPr lang="en-US" sz="1050">
                        <a:latin typeface="Calibri"/>
                        <a:ea typeface="Calibri"/>
                        <a:cs typeface="Mangal"/>
                      </a:endParaRPr>
                    </a:p>
                    <a:p>
                      <a:pPr marL="0" marR="0" indent="-228600" algn="ctr">
                        <a:lnSpc>
                          <a:spcPct val="150000"/>
                        </a:lnSpc>
                        <a:spcBef>
                          <a:spcPts val="0"/>
                        </a:spcBef>
                        <a:spcAft>
                          <a:spcPts val="0"/>
                        </a:spcAft>
                      </a:pPr>
                      <a:r>
                        <a:rPr lang="en-US" sz="1050">
                          <a:latin typeface="Times New Roman"/>
                          <a:ea typeface="Calibri"/>
                          <a:cs typeface="Mangal"/>
                        </a:rPr>
                        <a:t>25</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4365">
                <a:tc>
                  <a:txBody>
                    <a:bodyPr/>
                    <a:lstStyle/>
                    <a:p>
                      <a:pPr marL="0" marR="0" indent="-228600" algn="just">
                        <a:lnSpc>
                          <a:spcPct val="150000"/>
                        </a:lnSpc>
                        <a:spcBef>
                          <a:spcPts val="0"/>
                        </a:spcBef>
                        <a:spcAft>
                          <a:spcPts val="0"/>
                        </a:spcAft>
                      </a:pPr>
                      <a:r>
                        <a:rPr lang="en-US" sz="1050">
                          <a:latin typeface="Times New Roman"/>
                          <a:ea typeface="Calibri"/>
                          <a:cs typeface="Mangal"/>
                        </a:rPr>
                        <a:t>Families with 4 or more Job</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14365">
                <a:tc>
                  <a:txBody>
                    <a:bodyPr/>
                    <a:lstStyle/>
                    <a:p>
                      <a:pPr marL="0" marR="0" indent="-228600" algn="just">
                        <a:lnSpc>
                          <a:spcPct val="150000"/>
                        </a:lnSpc>
                        <a:spcBef>
                          <a:spcPts val="0"/>
                        </a:spcBef>
                        <a:spcAft>
                          <a:spcPts val="0"/>
                        </a:spcAft>
                      </a:pPr>
                      <a:r>
                        <a:rPr lang="en-US" sz="1050">
                          <a:latin typeface="Times New Roman"/>
                          <a:ea typeface="Calibri"/>
                          <a:cs typeface="Mangal"/>
                        </a:rPr>
                        <a:t>Persons with more than one</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050">
                          <a:latin typeface="Times New Roman"/>
                          <a:ea typeface="Calibri"/>
                          <a:cs typeface="Mangal"/>
                        </a:rPr>
                        <a:t>occupation#              20 (4)</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7182">
                <a:tc>
                  <a:txBody>
                    <a:bodyPr/>
                    <a:lstStyle/>
                    <a:p>
                      <a:pPr marL="0" marR="0" indent="-228600" algn="just">
                        <a:lnSpc>
                          <a:spcPct val="150000"/>
                        </a:lnSpc>
                        <a:spcBef>
                          <a:spcPts val="0"/>
                        </a:spcBef>
                        <a:spcAft>
                          <a:spcPts val="0"/>
                        </a:spcAft>
                      </a:pPr>
                      <a:r>
                        <a:rPr lang="en-US" sz="1050">
                          <a:latin typeface="Times New Roman"/>
                          <a:ea typeface="Calibri"/>
                          <a:cs typeface="Mangal"/>
                        </a:rPr>
                        <a:t>Enriched Emmigrants</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050">
                          <a:latin typeface="Times New Roman"/>
                          <a:ea typeface="Calibri"/>
                          <a:cs typeface="Mangal"/>
                        </a:rPr>
                        <a:t>2 (both SCs)</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7182">
                <a:tc>
                  <a:txBody>
                    <a:bodyPr/>
                    <a:lstStyle/>
                    <a:p>
                      <a:pPr marL="0" marR="0" indent="-228600" algn="just">
                        <a:lnSpc>
                          <a:spcPct val="150000"/>
                        </a:lnSpc>
                        <a:spcBef>
                          <a:spcPts val="0"/>
                        </a:spcBef>
                        <a:spcAft>
                          <a:spcPts val="0"/>
                        </a:spcAft>
                      </a:pPr>
                      <a:r>
                        <a:rPr lang="en-US" sz="1050">
                          <a:latin typeface="Times New Roman"/>
                          <a:ea typeface="Calibri"/>
                          <a:cs typeface="Mangal"/>
                        </a:rPr>
                        <a:t>Relatively Overpaid </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050">
                          <a:latin typeface="Times New Roman"/>
                          <a:ea typeface="Calibri"/>
                          <a:cs typeface="Mangal"/>
                        </a:rPr>
                        <a:t>Some Public Sector Employees</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182">
                <a:tc>
                  <a:txBody>
                    <a:bodyPr/>
                    <a:lstStyle/>
                    <a:p>
                      <a:pPr marL="0" marR="0" indent="-228600" algn="just">
                        <a:lnSpc>
                          <a:spcPct val="150000"/>
                        </a:lnSpc>
                        <a:spcBef>
                          <a:spcPts val="0"/>
                        </a:spcBef>
                        <a:spcAft>
                          <a:spcPts val="0"/>
                        </a:spcAft>
                      </a:pPr>
                      <a:r>
                        <a:rPr lang="en-US" sz="1050">
                          <a:latin typeface="Times New Roman"/>
                          <a:ea typeface="Calibri"/>
                          <a:cs typeface="Mangal"/>
                        </a:rPr>
                        <a:t>Degree Holders</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050">
                          <a:latin typeface="Times New Roman"/>
                          <a:ea typeface="Calibri"/>
                          <a:cs typeface="Mangal"/>
                        </a:rPr>
                        <a:t>12 BA (6 Women; 2 from regular college) 1 MA; 7 ITI</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65">
                <a:tc>
                  <a:txBody>
                    <a:bodyPr/>
                    <a:lstStyle/>
                    <a:p>
                      <a:pPr marL="0" marR="0" indent="-228600" algn="just">
                        <a:lnSpc>
                          <a:spcPct val="150000"/>
                        </a:lnSpc>
                        <a:spcBef>
                          <a:spcPts val="0"/>
                        </a:spcBef>
                        <a:spcAft>
                          <a:spcPts val="0"/>
                        </a:spcAft>
                      </a:pPr>
                      <a:r>
                        <a:rPr lang="en-US" sz="1050">
                          <a:latin typeface="Times New Roman"/>
                          <a:ea typeface="Calibri"/>
                          <a:cs typeface="Mangal"/>
                        </a:rPr>
                        <a:t>Reservation Beneficiaries</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050">
                          <a:latin typeface="Times New Roman"/>
                          <a:ea typeface="Calibri"/>
                          <a:cs typeface="Mangal"/>
                        </a:rPr>
                        <a:t>Ten in college; 1 Valmiki in a non sweeper job</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182">
                <a:tc>
                  <a:txBody>
                    <a:bodyPr/>
                    <a:lstStyle/>
                    <a:p>
                      <a:pPr marL="0" marR="0" indent="-228600" algn="just">
                        <a:lnSpc>
                          <a:spcPct val="150000"/>
                        </a:lnSpc>
                        <a:spcBef>
                          <a:spcPts val="0"/>
                        </a:spcBef>
                        <a:spcAft>
                          <a:spcPts val="0"/>
                        </a:spcAft>
                      </a:pPr>
                      <a:r>
                        <a:rPr lang="en-US" sz="1050">
                          <a:latin typeface="Times New Roman"/>
                          <a:ea typeface="Calibri"/>
                          <a:cs typeface="Mangal"/>
                        </a:rPr>
                        <a:t>Political Activists</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050">
                          <a:latin typeface="Times New Roman"/>
                          <a:ea typeface="Calibri"/>
                          <a:cs typeface="Mangal"/>
                        </a:rPr>
                        <a:t>05</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65">
                <a:tc>
                  <a:txBody>
                    <a:bodyPr/>
                    <a:lstStyle/>
                    <a:p>
                      <a:pPr marL="0" marR="0" indent="-228600" algn="just">
                        <a:lnSpc>
                          <a:spcPct val="150000"/>
                        </a:lnSpc>
                        <a:spcBef>
                          <a:spcPts val="0"/>
                        </a:spcBef>
                        <a:spcAft>
                          <a:spcPts val="0"/>
                        </a:spcAft>
                      </a:pPr>
                      <a:r>
                        <a:rPr lang="en-US" sz="1050">
                          <a:latin typeface="Times New Roman"/>
                          <a:ea typeface="Calibri"/>
                          <a:cs typeface="Mangal"/>
                        </a:rPr>
                        <a:t>Social and Relgious Worker</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050">
                          <a:latin typeface="Times New Roman"/>
                          <a:ea typeface="Calibri"/>
                          <a:cs typeface="Mangal"/>
                        </a:rPr>
                        <a:t>04 </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182">
                <a:tc>
                  <a:txBody>
                    <a:bodyPr/>
                    <a:lstStyle/>
                    <a:p>
                      <a:pPr marL="0" marR="0" indent="-228600" algn="just">
                        <a:lnSpc>
                          <a:spcPct val="150000"/>
                        </a:lnSpc>
                        <a:spcBef>
                          <a:spcPts val="0"/>
                        </a:spcBef>
                        <a:spcAft>
                          <a:spcPts val="0"/>
                        </a:spcAft>
                      </a:pPr>
                      <a:r>
                        <a:rPr lang="en-US" sz="1050">
                          <a:latin typeface="Times New Roman"/>
                          <a:ea typeface="Calibri"/>
                          <a:cs typeface="Mangal"/>
                        </a:rPr>
                        <a:t>Physically Challenged</a:t>
                      </a:r>
                      <a:endParaRPr lang="en-US" sz="105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050" dirty="0">
                          <a:latin typeface="Times New Roman"/>
                          <a:ea typeface="Calibri"/>
                          <a:cs typeface="Mangal"/>
                        </a:rPr>
                        <a:t>13 of which 5 are working</a:t>
                      </a:r>
                      <a:endParaRPr lang="en-US" sz="1050" dirty="0">
                        <a:latin typeface="Calibri"/>
                        <a:ea typeface="Calibri"/>
                        <a:cs typeface="Mangal"/>
                      </a:endParaRPr>
                    </a:p>
                  </a:txBody>
                  <a:tcPr marL="26796" marR="26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6545" name="AutoShape 1"/>
          <p:cNvSpPr>
            <a:spLocks noChangeShapeType="1"/>
          </p:cNvSpPr>
          <p:nvPr/>
        </p:nvSpPr>
        <p:spPr bwMode="auto">
          <a:xfrm flipV="1">
            <a:off x="23813" y="-157301"/>
            <a:ext cx="3044825" cy="952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 name="Rectangle 3"/>
          <p:cNvSpPr>
            <a:spLocks noChangeArrowheads="1"/>
          </p:cNvSpPr>
          <p:nvPr/>
        </p:nvSpPr>
        <p:spPr bwMode="auto">
          <a:xfrm>
            <a:off x="0" y="5288340"/>
            <a:ext cx="8763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b="1" dirty="0" smtClean="0"/>
              <a:t>Supplementary Index for </a:t>
            </a:r>
            <a:r>
              <a:rPr lang="en-US" sz="1200" b="1" dirty="0" err="1" smtClean="0"/>
              <a:t>Aradhaknagar</a:t>
            </a:r>
            <a:r>
              <a:rPr lang="en-US" sz="1200" b="1" dirty="0" smtClean="0"/>
              <a:t> (for main symbols refer index in table 2):-</a:t>
            </a:r>
            <a:endParaRPr lang="en-US" sz="1200" dirty="0" smtClean="0"/>
          </a:p>
          <a:p>
            <a:r>
              <a:rPr lang="en-US" sz="1200" dirty="0" smtClean="0"/>
              <a:t> *Livestock </a:t>
            </a:r>
            <a:r>
              <a:rPr lang="en-US" sz="1200" dirty="0" err="1" smtClean="0"/>
              <a:t>Rearers</a:t>
            </a:r>
            <a:r>
              <a:rPr lang="en-US" sz="1200" dirty="0" smtClean="0"/>
              <a:t> in </a:t>
            </a:r>
            <a:r>
              <a:rPr lang="en-US" sz="1200" dirty="0" err="1" smtClean="0"/>
              <a:t>Aradhaknagar</a:t>
            </a:r>
            <a:r>
              <a:rPr lang="en-US" sz="1200" dirty="0" smtClean="0"/>
              <a:t> include 1 cattle </a:t>
            </a:r>
            <a:r>
              <a:rPr lang="en-US" sz="1200" dirty="0" err="1" smtClean="0"/>
              <a:t>rearer</a:t>
            </a:r>
            <a:r>
              <a:rPr lang="en-US" sz="1200" dirty="0" smtClean="0"/>
              <a:t> and some part time pig and poultry </a:t>
            </a:r>
            <a:r>
              <a:rPr lang="en-US" sz="1200" dirty="0" err="1" smtClean="0"/>
              <a:t>rearers</a:t>
            </a:r>
            <a:r>
              <a:rPr lang="en-US" sz="1200" dirty="0" smtClean="0"/>
              <a:t>.</a:t>
            </a:r>
          </a:p>
          <a:p>
            <a:r>
              <a:rPr lang="en-US" sz="1200" dirty="0" smtClean="0"/>
              <a:t>@ Semi-skilled wagers include helpers in unregistered small shops, </a:t>
            </a:r>
            <a:r>
              <a:rPr lang="en-US" sz="1200" dirty="0" err="1" smtClean="0"/>
              <a:t>dhabas</a:t>
            </a:r>
            <a:r>
              <a:rPr lang="en-US" sz="1200" dirty="0" smtClean="0"/>
              <a:t>, transporters etc.</a:t>
            </a:r>
          </a:p>
          <a:p>
            <a:r>
              <a:rPr lang="en-US" sz="1200" dirty="0" smtClean="0"/>
              <a:t>@@Semi skilled self employed include rickshaw pullers, rag-pickers, junk collectors </a:t>
            </a:r>
            <a:r>
              <a:rPr lang="en-US" sz="1200" dirty="0" err="1" smtClean="0"/>
              <a:t>etc.Semi</a:t>
            </a:r>
            <a:r>
              <a:rPr lang="en-US" sz="1200" dirty="0" smtClean="0"/>
              <a:t>-skilled servers include cobbler, barber etc. Skilled servers include priests, drivers etc.</a:t>
            </a:r>
          </a:p>
          <a:p>
            <a:r>
              <a:rPr lang="en-US" sz="1200" dirty="0" smtClean="0"/>
              <a:t>))Among sweepers, there are ten middle caste sweepers in private sector but no one from the upper caste.</a:t>
            </a:r>
          </a:p>
          <a:p>
            <a:r>
              <a:rPr lang="en-US" sz="1200" dirty="0" smtClean="0"/>
              <a:t>!!! More than one job here refers to parallel jobs like public sector employment combined with a side business not successive subsidiary employment of a vendor changing to wage labor etc.</a:t>
            </a:r>
            <a:endParaRPr lang="en-US" sz="1200" dirty="0"/>
          </a:p>
        </p:txBody>
      </p:sp>
      <p:graphicFrame>
        <p:nvGraphicFramePr>
          <p:cNvPr id="6" name="Table 5"/>
          <p:cNvGraphicFramePr>
            <a:graphicFrameLocks noGrp="1"/>
          </p:cNvGraphicFramePr>
          <p:nvPr/>
        </p:nvGraphicFramePr>
        <p:xfrm>
          <a:off x="5629275" y="457200"/>
          <a:ext cx="3438525" cy="2567940"/>
        </p:xfrm>
        <a:graphic>
          <a:graphicData uri="http://schemas.openxmlformats.org/drawingml/2006/table">
            <a:tbl>
              <a:tblPr/>
              <a:tblGrid>
                <a:gridCol w="1330323"/>
                <a:gridCol w="2108202"/>
              </a:tblGrid>
              <a:tr h="304800">
                <a:tc gridSpan="2">
                  <a:txBody>
                    <a:bodyPr/>
                    <a:lstStyle/>
                    <a:p>
                      <a:pPr marL="0" marR="0" indent="-228600" algn="just">
                        <a:lnSpc>
                          <a:spcPct val="150000"/>
                        </a:lnSpc>
                        <a:spcBef>
                          <a:spcPts val="0"/>
                        </a:spcBef>
                        <a:spcAft>
                          <a:spcPts val="0"/>
                        </a:spcAft>
                      </a:pPr>
                      <a:r>
                        <a:rPr lang="en-US" sz="1100" b="1" dirty="0">
                          <a:latin typeface="Times New Roman"/>
                          <a:ea typeface="Calibri"/>
                          <a:cs typeface="Mangal"/>
                        </a:rPr>
                        <a:t>‘Adult Non Workers’ in </a:t>
                      </a:r>
                      <a:r>
                        <a:rPr lang="en-US" sz="1100" b="1" dirty="0" smtClean="0">
                          <a:latin typeface="Times New Roman"/>
                          <a:ea typeface="Calibri"/>
                          <a:cs typeface="Mangal"/>
                        </a:rPr>
                        <a:t>in </a:t>
                      </a:r>
                      <a:r>
                        <a:rPr lang="en-US" sz="1100" b="1" dirty="0">
                          <a:latin typeface="Times New Roman"/>
                          <a:ea typeface="Calibri"/>
                          <a:cs typeface="Mangal"/>
                        </a:rPr>
                        <a:t>2012:  230  30 % of adults:-</a:t>
                      </a: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502920">
                <a:tc>
                  <a:txBody>
                    <a:bodyPr/>
                    <a:lstStyle/>
                    <a:p>
                      <a:pPr marL="0" marR="0" indent="-228600" algn="just">
                        <a:lnSpc>
                          <a:spcPct val="150000"/>
                        </a:lnSpc>
                        <a:spcBef>
                          <a:spcPts val="0"/>
                        </a:spcBef>
                        <a:spcAft>
                          <a:spcPts val="0"/>
                        </a:spcAft>
                      </a:pPr>
                      <a:r>
                        <a:rPr lang="en-US" sz="1100">
                          <a:latin typeface="Times New Roman"/>
                          <a:ea typeface="Calibri"/>
                          <a:cs typeface="Mangal"/>
                        </a:rPr>
                        <a:t>In Higher Studies</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100">
                          <a:latin typeface="Times New Roman"/>
                          <a:ea typeface="Calibri"/>
                          <a:cs typeface="Mangal"/>
                        </a:rPr>
                        <a:t>12 (6) including 3 SCs</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marL="0" marR="0" indent="-228600" algn="just">
                        <a:lnSpc>
                          <a:spcPct val="150000"/>
                        </a:lnSpc>
                        <a:spcBef>
                          <a:spcPts val="0"/>
                        </a:spcBef>
                        <a:spcAft>
                          <a:spcPts val="0"/>
                        </a:spcAft>
                      </a:pPr>
                      <a:r>
                        <a:rPr lang="en-US" sz="1100">
                          <a:latin typeface="Times New Roman"/>
                          <a:ea typeface="Calibri"/>
                          <a:cs typeface="Mangal"/>
                        </a:rPr>
                        <a:t>Seeking Work</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100">
                          <a:latin typeface="Times New Roman"/>
                          <a:ea typeface="Calibri"/>
                          <a:cs typeface="Mangal"/>
                        </a:rPr>
                        <a:t>10 adults</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0">
                <a:tc>
                  <a:txBody>
                    <a:bodyPr/>
                    <a:lstStyle/>
                    <a:p>
                      <a:pPr marL="0" marR="0" indent="-228600" algn="just">
                        <a:lnSpc>
                          <a:spcPct val="150000"/>
                        </a:lnSpc>
                        <a:spcBef>
                          <a:spcPts val="0"/>
                        </a:spcBef>
                        <a:spcAft>
                          <a:spcPts val="0"/>
                        </a:spcAft>
                      </a:pPr>
                      <a:r>
                        <a:rPr lang="en-US" sz="1100" dirty="0">
                          <a:latin typeface="Times New Roman"/>
                          <a:ea typeface="Calibri"/>
                          <a:cs typeface="Mangal"/>
                        </a:rPr>
                        <a:t>Not seeking work</a:t>
                      </a: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100" dirty="0">
                          <a:latin typeface="Times New Roman"/>
                          <a:ea typeface="Calibri"/>
                          <a:cs typeface="Mangal"/>
                        </a:rPr>
                        <a:t>10 adults</a:t>
                      </a: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marL="0" marR="0" indent="-228600" algn="just">
                        <a:lnSpc>
                          <a:spcPct val="150000"/>
                        </a:lnSpc>
                        <a:spcBef>
                          <a:spcPts val="0"/>
                        </a:spcBef>
                        <a:spcAft>
                          <a:spcPts val="0"/>
                        </a:spcAft>
                      </a:pPr>
                      <a:r>
                        <a:rPr lang="en-US" sz="1100">
                          <a:latin typeface="Times New Roman"/>
                          <a:ea typeface="Calibri"/>
                          <a:cs typeface="Mangal"/>
                        </a:rPr>
                        <a:t>Semi-legal work</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100">
                          <a:latin typeface="Times New Roman"/>
                          <a:ea typeface="Calibri"/>
                          <a:cs typeface="Mangal"/>
                        </a:rPr>
                        <a:t>06 (including prostitutes, beggars, brokers etc)</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marL="0" marR="0" indent="-228600" algn="just">
                        <a:lnSpc>
                          <a:spcPct val="150000"/>
                        </a:lnSpc>
                        <a:spcBef>
                          <a:spcPts val="0"/>
                        </a:spcBef>
                        <a:spcAft>
                          <a:spcPts val="0"/>
                        </a:spcAft>
                      </a:pPr>
                      <a:r>
                        <a:rPr lang="en-US" sz="1100" dirty="0">
                          <a:latin typeface="Times New Roman"/>
                          <a:ea typeface="Calibri"/>
                          <a:cs typeface="Mangal"/>
                        </a:rPr>
                        <a:t>Illegal work</a:t>
                      </a: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100">
                          <a:latin typeface="Times New Roman"/>
                          <a:ea typeface="Calibri"/>
                          <a:cs typeface="Mangal"/>
                        </a:rPr>
                        <a:t>12 (alleged pick pockets etc.)</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marL="0" marR="0" indent="-228600" algn="just">
                        <a:lnSpc>
                          <a:spcPct val="150000"/>
                        </a:lnSpc>
                        <a:spcBef>
                          <a:spcPts val="0"/>
                        </a:spcBef>
                        <a:spcAft>
                          <a:spcPts val="0"/>
                        </a:spcAft>
                      </a:pPr>
                      <a:r>
                        <a:rPr lang="en-US" sz="1100" dirty="0">
                          <a:latin typeface="Times New Roman"/>
                          <a:ea typeface="Calibri"/>
                          <a:cs typeface="Mangal"/>
                        </a:rPr>
                        <a:t>Home Makers# </a:t>
                      </a: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50000"/>
                        </a:lnSpc>
                        <a:spcBef>
                          <a:spcPts val="0"/>
                        </a:spcBef>
                        <a:spcAft>
                          <a:spcPts val="0"/>
                        </a:spcAft>
                      </a:pPr>
                      <a:r>
                        <a:rPr lang="en-US" sz="1100" dirty="0">
                          <a:latin typeface="Times New Roman"/>
                          <a:ea typeface="Calibri"/>
                          <a:cs typeface="Mangal"/>
                        </a:rPr>
                        <a:t>180 women</a:t>
                      </a: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Picture 3" descr="H:\labor pics\work photo\New folder\DSC03180.JPG"/>
          <p:cNvPicPr>
            <a:picLocks noChangeAspect="1" noChangeArrowheads="1"/>
          </p:cNvPicPr>
          <p:nvPr/>
        </p:nvPicPr>
        <p:blipFill>
          <a:blip r:embed="rId2" cstate="print"/>
          <a:srcRect/>
          <a:stretch>
            <a:fillRect/>
          </a:stretch>
        </p:blipFill>
        <p:spPr bwMode="auto">
          <a:xfrm>
            <a:off x="5943600" y="3124200"/>
            <a:ext cx="2667000" cy="2286000"/>
          </a:xfrm>
          <a:prstGeom prst="rect">
            <a:avLst/>
          </a:prstGeom>
          <a:noFill/>
        </p:spPr>
      </p:pic>
      <p:sp>
        <p:nvSpPr>
          <p:cNvPr id="8" name="Slide Number Placeholder 7"/>
          <p:cNvSpPr>
            <a:spLocks noGrp="1"/>
          </p:cNvSpPr>
          <p:nvPr>
            <p:ph type="sldNum" sz="quarter" idx="12"/>
          </p:nvPr>
        </p:nvSpPr>
        <p:spPr/>
        <p:txBody>
          <a:bodyPr/>
          <a:lstStyle/>
          <a:p>
            <a:fld id="{690F8773-A788-4FD0-99FA-5508F1748A3E}" type="slidenum">
              <a:rPr lang="en-GB" smtClean="0"/>
              <a:pPr/>
              <a:t>24</a:t>
            </a:fld>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81000" y="381000"/>
            <a:ext cx="876300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1600" b="1" dirty="0" smtClean="0">
                <a:latin typeface="Times New Roman" pitchFamily="18" charset="0"/>
                <a:cs typeface="Times New Roman" pitchFamily="18" charset="0"/>
              </a:rPr>
              <a:t>The Margins</a:t>
            </a:r>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Hard manual labor is routine for the vast majority in </a:t>
            </a:r>
            <a:r>
              <a:rPr lang="en-US" sz="1600" dirty="0" err="1" smtClean="0">
                <a:latin typeface="Times New Roman" pitchFamily="18" charset="0"/>
                <a:cs typeface="Times New Roman" pitchFamily="18" charset="0"/>
              </a:rPr>
              <a:t>Ar</a:t>
            </a:r>
            <a:r>
              <a:rPr lang="en-US" sz="1600" dirty="0" smtClean="0">
                <a:latin typeface="Times New Roman" pitchFamily="18" charset="0"/>
                <a:cs typeface="Times New Roman" pitchFamily="18" charset="0"/>
              </a:rPr>
              <a:t> still. But the real proletariat is that which cannot even labor well e.g. home based vendors, beggars, deserted elders etc.</a:t>
            </a:r>
          </a:p>
          <a:p>
            <a:r>
              <a:rPr lang="en-US" sz="1600" dirty="0" smtClean="0">
                <a:latin typeface="Times New Roman" pitchFamily="18" charset="0"/>
                <a:cs typeface="Times New Roman" pitchFamily="18" charset="0"/>
              </a:rPr>
              <a:t>The absence of any social security except petty pensions for a few leads to extreme suffering.</a:t>
            </a:r>
          </a:p>
          <a:p>
            <a:r>
              <a:rPr lang="en-US" sz="1600" dirty="0" smtClean="0">
                <a:latin typeface="Times New Roman" pitchFamily="18" charset="0"/>
                <a:cs typeface="Times New Roman" pitchFamily="18" charset="0"/>
              </a:rPr>
              <a:t>In contrast, formal sector employment even in grade IV secures entry to a slum middle class even more than skilled work in the informal sector.</a:t>
            </a:r>
          </a:p>
          <a:p>
            <a:r>
              <a:rPr lang="en-US" sz="1600" dirty="0" smtClean="0">
                <a:latin typeface="Times New Roman" pitchFamily="18" charset="0"/>
                <a:cs typeface="Times New Roman" pitchFamily="18" charset="0"/>
              </a:rPr>
              <a:t>A substantial chunk of hard labor also does not get counted as work and brings little access to wealth. It includes the burden of work on women home makers as well as domestic helps etc. The number of working women in </a:t>
            </a:r>
            <a:r>
              <a:rPr lang="en-US" sz="1600" dirty="0" err="1" smtClean="0">
                <a:latin typeface="Times New Roman" pitchFamily="18" charset="0"/>
                <a:cs typeface="Times New Roman" pitchFamily="18" charset="0"/>
              </a:rPr>
              <a:t>Ar</a:t>
            </a:r>
            <a:r>
              <a:rPr lang="en-US" sz="1600" dirty="0" smtClean="0">
                <a:latin typeface="Times New Roman" pitchFamily="18" charset="0"/>
                <a:cs typeface="Times New Roman" pitchFamily="18" charset="0"/>
              </a:rPr>
              <a:t> is 33% while in urban India is 16%.</a:t>
            </a:r>
          </a:p>
          <a:p>
            <a:r>
              <a:rPr lang="en-US" sz="1600" dirty="0" smtClean="0">
                <a:latin typeface="Times New Roman" pitchFamily="18" charset="0"/>
                <a:cs typeface="Times New Roman" pitchFamily="18" charset="0"/>
              </a:rPr>
              <a:t>Child labor has gone down as girls’ education rose in recent decades. Still, 22 girls and ten boys in </a:t>
            </a:r>
            <a:r>
              <a:rPr lang="en-US" sz="1600" dirty="0" err="1" smtClean="0">
                <a:latin typeface="Times New Roman" pitchFamily="18" charset="0"/>
                <a:cs typeface="Times New Roman" pitchFamily="18" charset="0"/>
              </a:rPr>
              <a:t>Ar</a:t>
            </a:r>
            <a:r>
              <a:rPr lang="en-US" sz="1600" dirty="0" smtClean="0">
                <a:latin typeface="Times New Roman" pitchFamily="18" charset="0"/>
                <a:cs typeface="Times New Roman" pitchFamily="18" charset="0"/>
              </a:rPr>
              <a:t> work on a regular basis.</a:t>
            </a:r>
          </a:p>
          <a:p>
            <a:r>
              <a:rPr lang="en-US" sz="1600" dirty="0" smtClean="0">
                <a:latin typeface="Times New Roman" pitchFamily="18" charset="0"/>
                <a:cs typeface="Times New Roman" pitchFamily="18" charset="0"/>
              </a:rPr>
              <a:t>The number of unemployed (seeking work); and shadow workers (involved in petty crimes) definitely up at about 10 and 20 respectively.</a:t>
            </a:r>
          </a:p>
        </p:txBody>
      </p:sp>
      <p:pic>
        <p:nvPicPr>
          <p:cNvPr id="3" name="Picture 2" descr="DSC01341"/>
          <p:cNvPicPr>
            <a:picLocks noChangeAspect="1" noChangeArrowheads="1"/>
          </p:cNvPicPr>
          <p:nvPr/>
        </p:nvPicPr>
        <p:blipFill>
          <a:blip r:embed="rId2"/>
          <a:srcRect/>
          <a:stretch>
            <a:fillRect/>
          </a:stretch>
        </p:blipFill>
        <p:spPr bwMode="auto">
          <a:xfrm>
            <a:off x="609600" y="3962400"/>
            <a:ext cx="3505200" cy="2635746"/>
          </a:xfrm>
          <a:prstGeom prst="rect">
            <a:avLst/>
          </a:prstGeom>
          <a:noFill/>
          <a:ln w="9525">
            <a:noFill/>
            <a:miter lim="800000"/>
            <a:headEnd/>
            <a:tailEnd/>
          </a:ln>
        </p:spPr>
      </p:pic>
      <p:pic>
        <p:nvPicPr>
          <p:cNvPr id="4" name="Picture 3" descr="D:\Pictures\labor pics 2\misc\work photo\DSC01106.jpg"/>
          <p:cNvPicPr/>
          <p:nvPr/>
        </p:nvPicPr>
        <p:blipFill>
          <a:blip r:embed="rId3"/>
          <a:srcRect/>
          <a:stretch>
            <a:fillRect/>
          </a:stretch>
        </p:blipFill>
        <p:spPr bwMode="auto">
          <a:xfrm>
            <a:off x="5334000" y="3886200"/>
            <a:ext cx="3563288" cy="2819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690F8773-A788-4FD0-99FA-5508F1748A3E}" type="slidenum">
              <a:rPr lang="en-GB" smtClean="0"/>
              <a:pPr/>
              <a:t>25</a:t>
            </a:fld>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sz="2400" b="1" dirty="0" smtClean="0"/>
              <a:t>A Worsening Space:-</a:t>
            </a:r>
          </a:p>
          <a:p>
            <a:r>
              <a:rPr lang="en-US" sz="2000" dirty="0" smtClean="0"/>
              <a:t>Area of the Slum: 5 acres</a:t>
            </a:r>
          </a:p>
          <a:p>
            <a:r>
              <a:rPr lang="en-US" sz="2000" dirty="0" smtClean="0"/>
              <a:t>Population in 1988-441; in 2014-1700</a:t>
            </a:r>
          </a:p>
          <a:p>
            <a:r>
              <a:rPr lang="en-US" sz="2000" dirty="0" smtClean="0"/>
              <a:t>Growth of Density: from 220 per hectare to 850 per hectare</a:t>
            </a:r>
          </a:p>
          <a:p>
            <a:r>
              <a:rPr lang="en-US" sz="2000" dirty="0" smtClean="0"/>
              <a:t>Same as 1 lakh per sq km. when Delhi’s is 10,000 </a:t>
            </a:r>
            <a:r>
              <a:rPr lang="en-US" sz="2000" dirty="0" err="1" smtClean="0"/>
              <a:t>appr</a:t>
            </a:r>
            <a:r>
              <a:rPr lang="en-US" sz="2000" dirty="0" smtClean="0"/>
              <a:t>. i.e. 10 times </a:t>
            </a:r>
          </a:p>
          <a:p>
            <a:r>
              <a:rPr lang="en-US" sz="2000" dirty="0" smtClean="0"/>
              <a:t>Worsening ventilation, drainage, sanitation</a:t>
            </a:r>
          </a:p>
          <a:p>
            <a:endParaRPr lang="en-GB" sz="2000" dirty="0"/>
          </a:p>
        </p:txBody>
      </p:sp>
      <p:pic>
        <p:nvPicPr>
          <p:cNvPr id="4" name="Picture 3" descr="DSC00668"/>
          <p:cNvPicPr/>
          <p:nvPr/>
        </p:nvPicPr>
        <p:blipFill>
          <a:blip r:embed="rId2" cstate="print"/>
          <a:srcRect/>
          <a:stretch>
            <a:fillRect/>
          </a:stretch>
        </p:blipFill>
        <p:spPr bwMode="auto">
          <a:xfrm>
            <a:off x="457200" y="3200400"/>
            <a:ext cx="4191000" cy="3352800"/>
          </a:xfrm>
          <a:prstGeom prst="rect">
            <a:avLst/>
          </a:prstGeom>
          <a:noFill/>
          <a:ln w="9525">
            <a:noFill/>
            <a:miter lim="800000"/>
            <a:headEnd/>
            <a:tailEnd/>
          </a:ln>
        </p:spPr>
      </p:pic>
      <p:pic>
        <p:nvPicPr>
          <p:cNvPr id="6" name="Picture 5" descr="D:\Pictures\labor pics 2\Aradhak Pics\ar 16.05.2015\IMG_20150516_183539.jpg"/>
          <p:cNvPicPr/>
          <p:nvPr/>
        </p:nvPicPr>
        <p:blipFill>
          <a:blip r:embed="rId3" cstate="print"/>
          <a:srcRect/>
          <a:stretch>
            <a:fillRect/>
          </a:stretch>
        </p:blipFill>
        <p:spPr bwMode="auto">
          <a:xfrm>
            <a:off x="5105400" y="3124200"/>
            <a:ext cx="3581400" cy="3352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690F8773-A788-4FD0-99FA-5508F1748A3E}" type="slidenum">
              <a:rPr lang="en-GB" smtClean="0"/>
              <a:pPr/>
              <a:t>26</a:t>
            </a:fld>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553200"/>
          </a:xfrm>
        </p:spPr>
        <p:txBody>
          <a:bodyPr wrap="square">
            <a:noAutofit/>
          </a:bodyPr>
          <a:lstStyle/>
          <a:p>
            <a:pPr algn="l"/>
            <a:r>
              <a:rPr lang="en-US" sz="1800" b="1" dirty="0" smtClean="0">
                <a:latin typeface="Times New Roman" pitchFamily="18" charset="0"/>
                <a:cs typeface="Times New Roman" pitchFamily="18" charset="0"/>
              </a:rPr>
              <a:t/>
            </a:r>
            <a:br>
              <a:rPr lang="en-US" sz="1800" b="1" dirty="0" smtClean="0">
                <a:latin typeface="Times New Roman" pitchFamily="18" charset="0"/>
                <a:cs typeface="Times New Roman" pitchFamily="18" charset="0"/>
              </a:rPr>
            </a:br>
            <a:r>
              <a:rPr lang="en-US" sz="1800" b="1" dirty="0">
                <a:latin typeface="Times New Roman" pitchFamily="18" charset="0"/>
                <a:cs typeface="Times New Roman" pitchFamily="18" charset="0"/>
              </a:rPr>
              <a:t/>
            </a:r>
            <a:br>
              <a:rPr lang="en-US" sz="1800" b="1" dirty="0">
                <a:latin typeface="Times New Roman" pitchFamily="18" charset="0"/>
                <a:cs typeface="Times New Roman" pitchFamily="18" charset="0"/>
              </a:rPr>
            </a:br>
            <a:r>
              <a:rPr lang="en-US" sz="1800" b="1" dirty="0" smtClean="0">
                <a:latin typeface="Times New Roman" pitchFamily="18" charset="0"/>
                <a:cs typeface="Times New Roman" pitchFamily="18" charset="0"/>
              </a:rPr>
              <a:t>Yearning </a:t>
            </a:r>
            <a:r>
              <a:rPr lang="en-US" sz="1800" b="1" dirty="0">
                <a:latin typeface="Times New Roman" pitchFamily="18" charset="0"/>
                <a:cs typeface="Times New Roman" pitchFamily="18" charset="0"/>
              </a:rPr>
              <a:t>for </a:t>
            </a:r>
            <a:r>
              <a:rPr lang="en-US" sz="1800" b="1" dirty="0" smtClean="0">
                <a:latin typeface="Times New Roman" pitchFamily="18" charset="0"/>
                <a:cs typeface="Times New Roman" pitchFamily="18" charset="0"/>
              </a:rPr>
              <a:t>Privacy: The </a:t>
            </a:r>
            <a:r>
              <a:rPr lang="en-US" sz="1800" b="1" dirty="0">
                <a:latin typeface="Times New Roman" pitchFamily="18" charset="0"/>
                <a:cs typeface="Times New Roman" pitchFamily="18" charset="0"/>
              </a:rPr>
              <a:t>Recollections of a Sixty Year Old, </a:t>
            </a:r>
            <a:r>
              <a:rPr lang="en-US" sz="1800" b="1" dirty="0" err="1">
                <a:latin typeface="Times New Roman" pitchFamily="18" charset="0"/>
                <a:cs typeface="Times New Roman" pitchFamily="18" charset="0"/>
              </a:rPr>
              <a:t>Valmiki</a:t>
            </a:r>
            <a:r>
              <a:rPr lang="en-US" sz="1800" b="1" dirty="0">
                <a:latin typeface="Times New Roman" pitchFamily="18" charset="0"/>
                <a:cs typeface="Times New Roman" pitchFamily="18" charset="0"/>
              </a:rPr>
              <a:t> Street Vendor in </a:t>
            </a:r>
            <a:r>
              <a:rPr lang="en-US" sz="1800" b="1" dirty="0" smtClean="0">
                <a:latin typeface="Times New Roman" pitchFamily="18" charset="0"/>
                <a:cs typeface="Times New Roman" pitchFamily="18" charset="0"/>
              </a:rPr>
              <a:t>Aradhaknagar</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I was still 11, </a:t>
            </a:r>
            <a:r>
              <a:rPr lang="en-US" sz="1800" dirty="0">
                <a:latin typeface="Times New Roman" pitchFamily="18" charset="0"/>
                <a:cs typeface="Times New Roman" pitchFamily="18" charset="0"/>
              </a:rPr>
              <a:t>when I came as a bride to this two room </a:t>
            </a:r>
            <a:r>
              <a:rPr lang="en-US" sz="1800" dirty="0" smtClean="0">
                <a:latin typeface="Times New Roman" pitchFamily="18" charset="0"/>
                <a:cs typeface="Times New Roman" pitchFamily="18" charset="0"/>
              </a:rPr>
              <a:t>hovel. </a:t>
            </a:r>
            <a:r>
              <a:rPr lang="en-US" sz="1800" dirty="0">
                <a:latin typeface="Times New Roman" pitchFamily="18" charset="0"/>
                <a:cs typeface="Times New Roman" pitchFamily="18" charset="0"/>
              </a:rPr>
              <a:t>He (husband) was </a:t>
            </a:r>
            <a:r>
              <a:rPr lang="en-US" sz="1800" dirty="0" smtClean="0">
                <a:latin typeface="Times New Roman" pitchFamily="18" charset="0"/>
                <a:cs typeface="Times New Roman" pitchFamily="18" charset="0"/>
              </a:rPr>
              <a:t>working then as </a:t>
            </a:r>
            <a:r>
              <a:rPr lang="en-US" sz="1800" dirty="0">
                <a:latin typeface="Times New Roman" pitchFamily="18" charset="0"/>
                <a:cs typeface="Times New Roman" pitchFamily="18" charset="0"/>
              </a:rPr>
              <a:t>a sweeper at a transport </a:t>
            </a:r>
            <a:r>
              <a:rPr lang="en-US" sz="1800" dirty="0" smtClean="0">
                <a:latin typeface="Times New Roman" pitchFamily="18" charset="0"/>
                <a:cs typeface="Times New Roman" pitchFamily="18" charset="0"/>
              </a:rPr>
              <a:t>office outside Aradhaknagar. There </a:t>
            </a:r>
            <a:r>
              <a:rPr lang="en-US" sz="1800" dirty="0">
                <a:latin typeface="Times New Roman" pitchFamily="18" charset="0"/>
                <a:cs typeface="Times New Roman" pitchFamily="18" charset="0"/>
              </a:rPr>
              <a:t>were eight members sharing these </a:t>
            </a:r>
            <a:r>
              <a:rPr lang="en-US" sz="1800" dirty="0" smtClean="0">
                <a:latin typeface="Times New Roman" pitchFamily="18" charset="0"/>
                <a:cs typeface="Times New Roman" pitchFamily="18" charset="0"/>
              </a:rPr>
              <a:t>rooms</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Most dwellings were </a:t>
            </a:r>
            <a:r>
              <a:rPr lang="en-US" sz="1800" dirty="0" err="1" smtClean="0">
                <a:latin typeface="Times New Roman" pitchFamily="18" charset="0"/>
                <a:cs typeface="Times New Roman" pitchFamily="18" charset="0"/>
              </a:rPr>
              <a:t>kuchcha</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and had no </a:t>
            </a:r>
            <a:r>
              <a:rPr lang="en-US" sz="1800" dirty="0" smtClean="0">
                <a:latin typeface="Times New Roman" pitchFamily="18" charset="0"/>
                <a:cs typeface="Times New Roman" pitchFamily="18" charset="0"/>
              </a:rPr>
              <a:t>electricity. The newly </a:t>
            </a:r>
            <a:r>
              <a:rPr lang="en-US" sz="1800" dirty="0">
                <a:latin typeface="Times New Roman" pitchFamily="18" charset="0"/>
                <a:cs typeface="Times New Roman" pitchFamily="18" charset="0"/>
              </a:rPr>
              <a:t>married were given </a:t>
            </a:r>
            <a:r>
              <a:rPr lang="en-US" sz="1800" dirty="0" smtClean="0">
                <a:latin typeface="Times New Roman" pitchFamily="18" charset="0"/>
                <a:cs typeface="Times New Roman" pitchFamily="18" charset="0"/>
              </a:rPr>
              <a:t>a windowless </a:t>
            </a:r>
            <a:r>
              <a:rPr lang="en-US" sz="1800" dirty="0">
                <a:latin typeface="Times New Roman" pitchFamily="18" charset="0"/>
                <a:cs typeface="Times New Roman" pitchFamily="18" charset="0"/>
              </a:rPr>
              <a:t>hovel </a:t>
            </a:r>
            <a:r>
              <a:rPr lang="en-US" sz="1800" dirty="0" smtClean="0">
                <a:latin typeface="Times New Roman" pitchFamily="18" charset="0"/>
                <a:cs typeface="Times New Roman" pitchFamily="18" charset="0"/>
              </a:rPr>
              <a:t>for </a:t>
            </a:r>
            <a:r>
              <a:rPr lang="en-US" sz="1800" dirty="0">
                <a:latin typeface="Times New Roman" pitchFamily="18" charset="0"/>
                <a:cs typeface="Times New Roman" pitchFamily="18" charset="0"/>
              </a:rPr>
              <a:t>night while </a:t>
            </a:r>
            <a:r>
              <a:rPr lang="en-US" sz="1800" dirty="0" smtClean="0">
                <a:latin typeface="Times New Roman" pitchFamily="18" charset="0"/>
                <a:cs typeface="Times New Roman" pitchFamily="18" charset="0"/>
              </a:rPr>
              <a:t>many slept </a:t>
            </a:r>
            <a:r>
              <a:rPr lang="en-US" sz="1800" dirty="0">
                <a:latin typeface="Times New Roman" pitchFamily="18" charset="0"/>
                <a:cs typeface="Times New Roman" pitchFamily="18" charset="0"/>
              </a:rPr>
              <a:t>on the terrace or in the street on cots. </a:t>
            </a:r>
            <a:r>
              <a:rPr lang="en-US" sz="1800" dirty="0" smtClean="0">
                <a:latin typeface="Times New Roman" pitchFamily="18" charset="0"/>
                <a:cs typeface="Times New Roman" pitchFamily="18" charset="0"/>
              </a:rPr>
              <a:t>Sleeping indoors used to be unbearable in humid </a:t>
            </a:r>
            <a:r>
              <a:rPr lang="en-US" sz="1800" dirty="0" err="1" smtClean="0">
                <a:latin typeface="Times New Roman" pitchFamily="18" charset="0"/>
                <a:cs typeface="Times New Roman" pitchFamily="18" charset="0"/>
              </a:rPr>
              <a:t>weathe</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As </a:t>
            </a:r>
            <a:r>
              <a:rPr lang="en-US" sz="1800" dirty="0">
                <a:latin typeface="Times New Roman" pitchFamily="18" charset="0"/>
                <a:cs typeface="Times New Roman" pitchFamily="18" charset="0"/>
              </a:rPr>
              <a:t>years went </a:t>
            </a:r>
            <a:r>
              <a:rPr lang="en-US" sz="1800" dirty="0" smtClean="0">
                <a:latin typeface="Times New Roman" pitchFamily="18" charset="0"/>
                <a:cs typeface="Times New Roman" pitchFamily="18" charset="0"/>
              </a:rPr>
              <a:t>by, </a:t>
            </a:r>
            <a:r>
              <a:rPr lang="en-US" sz="1800" dirty="0">
                <a:latin typeface="Times New Roman" pitchFamily="18" charset="0"/>
                <a:cs typeface="Times New Roman" pitchFamily="18" charset="0"/>
              </a:rPr>
              <a:t>I </a:t>
            </a:r>
            <a:r>
              <a:rPr lang="en-US" sz="1800" dirty="0" smtClean="0">
                <a:latin typeface="Times New Roman" pitchFamily="18" charset="0"/>
                <a:cs typeface="Times New Roman" pitchFamily="18" charset="0"/>
              </a:rPr>
              <a:t>started liking </a:t>
            </a:r>
            <a:r>
              <a:rPr lang="en-US" sz="1800" dirty="0">
                <a:latin typeface="Times New Roman" pitchFamily="18" charset="0"/>
                <a:cs typeface="Times New Roman" pitchFamily="18" charset="0"/>
              </a:rPr>
              <a:t>my husband. But we had less and less privacy in a growing family. Often we used to make dry love (without undressing) and I can’t really explain how nine children were conceived by me. Once, when </a:t>
            </a:r>
            <a:r>
              <a:rPr lang="en-US" sz="1800" dirty="0" smtClean="0">
                <a:latin typeface="Times New Roman" pitchFamily="18" charset="0"/>
                <a:cs typeface="Times New Roman" pitchFamily="18" charset="0"/>
              </a:rPr>
              <a:t>we were together during day time, </a:t>
            </a:r>
            <a:r>
              <a:rPr lang="en-US" sz="1800" dirty="0">
                <a:latin typeface="Times New Roman" pitchFamily="18" charset="0"/>
                <a:cs typeface="Times New Roman" pitchFamily="18" charset="0"/>
              </a:rPr>
              <a:t>my brother suddenly </a:t>
            </a:r>
            <a:r>
              <a:rPr lang="en-US" sz="1800" dirty="0" smtClean="0">
                <a:latin typeface="Times New Roman" pitchFamily="18" charset="0"/>
                <a:cs typeface="Times New Roman" pitchFamily="18" charset="0"/>
              </a:rPr>
              <a:t>entered to </a:t>
            </a:r>
            <a:r>
              <a:rPr lang="en-US" sz="1800" dirty="0">
                <a:latin typeface="Times New Roman" pitchFamily="18" charset="0"/>
                <a:cs typeface="Times New Roman" pitchFamily="18" charset="0"/>
              </a:rPr>
              <a:t>fetch his playing cards. I did not realise as he probably returned immediately. When </a:t>
            </a:r>
            <a:r>
              <a:rPr lang="en-US" sz="1800" dirty="0" smtClean="0">
                <a:latin typeface="Times New Roman" pitchFamily="18" charset="0"/>
                <a:cs typeface="Times New Roman" pitchFamily="18" charset="0"/>
              </a:rPr>
              <a:t>husband </a:t>
            </a:r>
            <a:r>
              <a:rPr lang="en-US" sz="1800" dirty="0">
                <a:latin typeface="Times New Roman" pitchFamily="18" charset="0"/>
                <a:cs typeface="Times New Roman" pitchFamily="18" charset="0"/>
              </a:rPr>
              <a:t>told me about </a:t>
            </a:r>
            <a:r>
              <a:rPr lang="en-US" sz="1800" dirty="0" smtClean="0">
                <a:latin typeface="Times New Roman" pitchFamily="18" charset="0"/>
                <a:cs typeface="Times New Roman" pitchFamily="18" charset="0"/>
              </a:rPr>
              <a:t>this, I </a:t>
            </a:r>
            <a:r>
              <a:rPr lang="en-US" sz="1800" dirty="0">
                <a:latin typeface="Times New Roman" pitchFamily="18" charset="0"/>
                <a:cs typeface="Times New Roman" pitchFamily="18" charset="0"/>
              </a:rPr>
              <a:t>felt so embarrassed that I could not face my brother for </a:t>
            </a:r>
            <a:r>
              <a:rPr lang="en-US" sz="1800" dirty="0" smtClean="0">
                <a:latin typeface="Times New Roman" pitchFamily="18" charset="0"/>
                <a:cs typeface="Times New Roman" pitchFamily="18" charset="0"/>
              </a:rPr>
              <a:t>months.</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In another </a:t>
            </a:r>
            <a:r>
              <a:rPr lang="en-US" sz="1800" dirty="0" err="1" smtClean="0">
                <a:latin typeface="Times New Roman" pitchFamily="18" charset="0"/>
                <a:cs typeface="Times New Roman" pitchFamily="18" charset="0"/>
              </a:rPr>
              <a:t>embarasment</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I found </a:t>
            </a:r>
            <a:r>
              <a:rPr lang="en-US" sz="1800" dirty="0" smtClean="0">
                <a:latin typeface="Times New Roman" pitchFamily="18" charset="0"/>
                <a:cs typeface="Times New Roman" pitchFamily="18" charset="0"/>
              </a:rPr>
              <a:t>my husband on </a:t>
            </a:r>
            <a:r>
              <a:rPr lang="en-US" sz="1800" dirty="0">
                <a:latin typeface="Times New Roman" pitchFamily="18" charset="0"/>
                <a:cs typeface="Times New Roman" pitchFamily="18" charset="0"/>
              </a:rPr>
              <a:t>the terrace with my cousin sister. I couldn’t stand it and </a:t>
            </a:r>
            <a:r>
              <a:rPr lang="en-US" sz="1800" dirty="0" smtClean="0">
                <a:latin typeface="Times New Roman" pitchFamily="18" charset="0"/>
                <a:cs typeface="Times New Roman" pitchFamily="18" charset="0"/>
              </a:rPr>
              <a:t>fell </a:t>
            </a:r>
            <a:r>
              <a:rPr lang="en-US" sz="1800" dirty="0">
                <a:latin typeface="Times New Roman" pitchFamily="18" charset="0"/>
                <a:cs typeface="Times New Roman" pitchFamily="18" charset="0"/>
              </a:rPr>
              <a:t>down while rushing down the staircase. He came behind me and apologized saying that it was not his fault---after all, he is a </a:t>
            </a:r>
            <a:r>
              <a:rPr lang="en-US" sz="1800" dirty="0" smtClean="0">
                <a:latin typeface="Times New Roman" pitchFamily="18" charset="0"/>
                <a:cs typeface="Times New Roman" pitchFamily="18" charset="0"/>
              </a:rPr>
              <a:t>man----.</a:t>
            </a:r>
            <a:r>
              <a:rPr lang="en-GB" sz="1800" dirty="0">
                <a:latin typeface="Times New Roman" pitchFamily="18" charset="0"/>
                <a:cs typeface="Times New Roman" pitchFamily="18" charset="0"/>
              </a:rPr>
              <a:t/>
            </a:r>
            <a:br>
              <a:rPr lang="en-GB" sz="1800" dirty="0">
                <a:latin typeface="Times New Roman" pitchFamily="18" charset="0"/>
                <a:cs typeface="Times New Roman" pitchFamily="18" charset="0"/>
              </a:rPr>
            </a:br>
            <a:r>
              <a:rPr lang="en-US" sz="1800" dirty="0">
                <a:latin typeface="Times New Roman" pitchFamily="18" charset="0"/>
                <a:cs typeface="Times New Roman" pitchFamily="18" charset="0"/>
              </a:rPr>
              <a:t>In this colony, </a:t>
            </a:r>
            <a:r>
              <a:rPr lang="en-US" sz="1800" dirty="0" smtClean="0">
                <a:latin typeface="Times New Roman" pitchFamily="18" charset="0"/>
                <a:cs typeface="Times New Roman" pitchFamily="18" charset="0"/>
              </a:rPr>
              <a:t>few homes have </a:t>
            </a:r>
            <a:r>
              <a:rPr lang="en-US" sz="1800" dirty="0">
                <a:latin typeface="Times New Roman" pitchFamily="18" charset="0"/>
                <a:cs typeface="Times New Roman" pitchFamily="18" charset="0"/>
              </a:rPr>
              <a:t>covered </a:t>
            </a:r>
            <a:r>
              <a:rPr lang="en-US" sz="1800" dirty="0" smtClean="0">
                <a:latin typeface="Times New Roman" pitchFamily="18" charset="0"/>
                <a:cs typeface="Times New Roman" pitchFamily="18" charset="0"/>
              </a:rPr>
              <a:t>bathrooms. Women bathe in their clothes </a:t>
            </a:r>
            <a:r>
              <a:rPr lang="en-US" sz="1800" dirty="0">
                <a:latin typeface="Times New Roman" pitchFamily="18" charset="0"/>
                <a:cs typeface="Times New Roman" pitchFamily="18" charset="0"/>
              </a:rPr>
              <a:t>below </a:t>
            </a:r>
            <a:r>
              <a:rPr lang="en-US" sz="1800" dirty="0" smtClean="0">
                <a:latin typeface="Times New Roman" pitchFamily="18" charset="0"/>
                <a:cs typeface="Times New Roman" pitchFamily="18" charset="0"/>
              </a:rPr>
              <a:t>a staircase or behind a cot. With few sets of clothing, it becomes difficult. </a:t>
            </a:r>
            <a:r>
              <a:rPr lang="en-US" sz="1800" dirty="0">
                <a:latin typeface="Times New Roman" pitchFamily="18" charset="0"/>
                <a:cs typeface="Times New Roman" pitchFamily="18" charset="0"/>
              </a:rPr>
              <a:t>I </a:t>
            </a:r>
            <a:r>
              <a:rPr lang="en-US" sz="1800" dirty="0" smtClean="0">
                <a:latin typeface="Times New Roman" pitchFamily="18" charset="0"/>
                <a:cs typeface="Times New Roman" pitchFamily="18" charset="0"/>
              </a:rPr>
              <a:t>also faced considerable harassment from my ‘</a:t>
            </a:r>
            <a:r>
              <a:rPr lang="en-US" sz="1800" dirty="0" err="1" smtClean="0">
                <a:latin typeface="Times New Roman" pitchFamily="18" charset="0"/>
                <a:cs typeface="Times New Roman" pitchFamily="18" charset="0"/>
              </a:rPr>
              <a:t>devar</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(husband’s </a:t>
            </a:r>
            <a:r>
              <a:rPr lang="en-US" sz="1800" dirty="0" smtClean="0">
                <a:latin typeface="Times New Roman" pitchFamily="18" charset="0"/>
                <a:cs typeface="Times New Roman" pitchFamily="18" charset="0"/>
              </a:rPr>
              <a:t>younger brother</a:t>
            </a:r>
            <a:r>
              <a:rPr lang="en-US" sz="1800" dirty="0">
                <a:latin typeface="Times New Roman" pitchFamily="18" charset="0"/>
                <a:cs typeface="Times New Roman" pitchFamily="18" charset="0"/>
              </a:rPr>
              <a:t>) who </a:t>
            </a:r>
            <a:r>
              <a:rPr lang="en-US" sz="1800" dirty="0" smtClean="0">
                <a:latin typeface="Times New Roman" pitchFamily="18" charset="0"/>
                <a:cs typeface="Times New Roman" pitchFamily="18" charset="0"/>
              </a:rPr>
              <a:t>used to ogle if no one was there. </a:t>
            </a:r>
            <a:r>
              <a:rPr lang="en-US" sz="1800" dirty="0">
                <a:latin typeface="Times New Roman" pitchFamily="18" charset="0"/>
                <a:cs typeface="Times New Roman" pitchFamily="18" charset="0"/>
              </a:rPr>
              <a:t>I had to shout back </a:t>
            </a:r>
            <a:r>
              <a:rPr lang="en-US" sz="1800" dirty="0" smtClean="0">
                <a:latin typeface="Times New Roman" pitchFamily="18" charset="0"/>
                <a:cs typeface="Times New Roman" pitchFamily="18" charset="0"/>
              </a:rPr>
              <a:t>and </a:t>
            </a:r>
            <a:r>
              <a:rPr lang="en-US" sz="1800" dirty="0">
                <a:latin typeface="Times New Roman" pitchFamily="18" charset="0"/>
                <a:cs typeface="Times New Roman" pitchFamily="18" charset="0"/>
              </a:rPr>
              <a:t>let his wife </a:t>
            </a:r>
            <a:r>
              <a:rPr lang="en-US" sz="1800" dirty="0" smtClean="0">
                <a:latin typeface="Times New Roman" pitchFamily="18" charset="0"/>
                <a:cs typeface="Times New Roman" pitchFamily="18" charset="0"/>
              </a:rPr>
              <a:t>know. </a:t>
            </a:r>
            <a:r>
              <a:rPr lang="en-US" sz="1800" dirty="0">
                <a:latin typeface="Times New Roman" pitchFamily="18" charset="0"/>
                <a:cs typeface="Times New Roman" pitchFamily="18" charset="0"/>
              </a:rPr>
              <a:t>Once I </a:t>
            </a:r>
            <a:r>
              <a:rPr lang="en-US" sz="1800" dirty="0" smtClean="0">
                <a:latin typeface="Times New Roman" pitchFamily="18" charset="0"/>
                <a:cs typeface="Times New Roman" pitchFamily="18" charset="0"/>
              </a:rPr>
              <a:t>had to slap him. </a:t>
            </a:r>
            <a:r>
              <a:rPr lang="en-US" sz="1800" dirty="0">
                <a:latin typeface="Times New Roman" pitchFamily="18" charset="0"/>
                <a:cs typeface="Times New Roman" pitchFamily="18" charset="0"/>
              </a:rPr>
              <a:t>If I </a:t>
            </a:r>
            <a:r>
              <a:rPr lang="en-US" sz="1800" dirty="0" err="1">
                <a:latin typeface="Times New Roman" pitchFamily="18" charset="0"/>
                <a:cs typeface="Times New Roman" pitchFamily="18" charset="0"/>
              </a:rPr>
              <a:t>hadn</a:t>
            </a:r>
            <a:r>
              <a:rPr lang="en-US" sz="1800" dirty="0">
                <a:latin typeface="Times New Roman" pitchFamily="18" charset="0"/>
                <a:cs typeface="Times New Roman" pitchFamily="18" charset="0"/>
              </a:rPr>
              <a:t> ’t done this, I </a:t>
            </a:r>
            <a:r>
              <a:rPr lang="en-US" sz="1800" dirty="0" smtClean="0">
                <a:latin typeface="Times New Roman" pitchFamily="18" charset="0"/>
                <a:cs typeface="Times New Roman" pitchFamily="18" charset="0"/>
              </a:rPr>
              <a:t>would </a:t>
            </a:r>
            <a:r>
              <a:rPr lang="en-US" sz="1800" dirty="0">
                <a:latin typeface="Times New Roman" pitchFamily="18" charset="0"/>
                <a:cs typeface="Times New Roman" pitchFamily="18" charset="0"/>
              </a:rPr>
              <a:t>have </a:t>
            </a:r>
            <a:r>
              <a:rPr lang="en-US" sz="1800" dirty="0" smtClean="0">
                <a:latin typeface="Times New Roman" pitchFamily="18" charset="0"/>
                <a:cs typeface="Times New Roman" pitchFamily="18" charset="0"/>
              </a:rPr>
              <a:t>got </a:t>
            </a:r>
            <a:r>
              <a:rPr lang="en-US" sz="1800" dirty="0">
                <a:latin typeface="Times New Roman" pitchFamily="18" charset="0"/>
                <a:cs typeface="Times New Roman" pitchFamily="18" charset="0"/>
              </a:rPr>
              <a:t>a bad name. Fortunately, my husband supported me and </a:t>
            </a:r>
            <a:r>
              <a:rPr lang="en-US" sz="1800" dirty="0" smtClean="0">
                <a:latin typeface="Times New Roman" pitchFamily="18" charset="0"/>
                <a:cs typeface="Times New Roman" pitchFamily="18" charset="0"/>
              </a:rPr>
              <a:t>the man left the house soon </a:t>
            </a:r>
            <a:r>
              <a:rPr lang="en-US" sz="1800" dirty="0">
                <a:latin typeface="Times New Roman" pitchFamily="18" charset="0"/>
                <a:cs typeface="Times New Roman" pitchFamily="18" charset="0"/>
              </a:rPr>
              <a:t>after.</a:t>
            </a:r>
            <a:r>
              <a:rPr lang="en-GB" sz="1800" dirty="0">
                <a:latin typeface="Times New Roman" pitchFamily="18" charset="0"/>
                <a:cs typeface="Times New Roman" pitchFamily="18" charset="0"/>
              </a:rPr>
              <a:t/>
            </a:r>
            <a:br>
              <a:rPr lang="en-GB" sz="1800" dirty="0">
                <a:latin typeface="Times New Roman" pitchFamily="18" charset="0"/>
                <a:cs typeface="Times New Roman" pitchFamily="18" charset="0"/>
              </a:rPr>
            </a:b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r>
              <a:rPr lang="en-GB" sz="1800" dirty="0">
                <a:latin typeface="Times New Roman" pitchFamily="18" charset="0"/>
                <a:cs typeface="Times New Roman" pitchFamily="18" charset="0"/>
              </a:rPr>
              <a:t/>
            </a:r>
            <a:br>
              <a:rPr lang="en-GB" sz="1800" dirty="0">
                <a:latin typeface="Times New Roman" pitchFamily="18" charset="0"/>
                <a:cs typeface="Times New Roman" pitchFamily="18" charset="0"/>
              </a:rPr>
            </a:br>
            <a:endParaRPr lang="en-GB" sz="18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690F8773-A788-4FD0-99FA-5508F1748A3E}" type="slidenum">
              <a:rPr lang="en-GB" smtClean="0"/>
              <a:pPr/>
              <a:t>27</a:t>
            </a:fld>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0"/>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sz="2000" b="1" dirty="0" smtClean="0">
                <a:latin typeface="Times New Roman" pitchFamily="18" charset="0"/>
                <a:ea typeface="Calibri" pitchFamily="34" charset="0"/>
                <a:cs typeface="Times New Roman" pitchFamily="18" charset="0"/>
              </a:rPr>
              <a:t>Some Personal Experiences</a:t>
            </a:r>
          </a:p>
          <a:p>
            <a:pPr marL="0" marR="0" lvl="0" indent="0" algn="just" defTabSz="914400" rtl="0" eaLnBrk="1" fontAlgn="base" latinLnBrk="0" hangingPunct="1">
              <a:lnSpc>
                <a:spcPct val="100000"/>
              </a:lnSpc>
              <a:spcBef>
                <a:spcPct val="0"/>
              </a:spcBef>
              <a:spcAft>
                <a:spcPct val="0"/>
              </a:spcAft>
              <a:buClrTx/>
              <a:buSzTx/>
              <a:buFontTx/>
              <a:buNone/>
              <a:tabLst/>
            </a:pPr>
            <a:endParaRPr lang="en-GB" sz="2000" b="1"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Name</a:t>
            </a:r>
            <a:r>
              <a:rPr kumimoji="0" lang="en-GB"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GB"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Rajender</a:t>
            </a:r>
            <a:r>
              <a:rPr kumimoji="0" lang="en-GB"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Kumar</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Sex</a:t>
            </a:r>
            <a:r>
              <a:rPr kumimoji="0" lang="en-GB"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Male</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Narration Period</a:t>
            </a:r>
            <a:r>
              <a:rPr kumimoji="0" lang="en-GB"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2007-09</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Age</a:t>
            </a:r>
            <a:r>
              <a:rPr kumimoji="0" lang="en-GB"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42 years (1966 born)</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Caste</a:t>
            </a:r>
            <a:r>
              <a:rPr kumimoji="0" lang="en-GB"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GB"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Jatav</a:t>
            </a:r>
            <a:r>
              <a:rPr kumimoji="0" lang="en-GB"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(Scheduled  Caste)</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Present Occupation</a:t>
            </a:r>
            <a:r>
              <a:rPr kumimoji="0" lang="en-GB"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Tailoring</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Family Income</a:t>
            </a:r>
            <a:r>
              <a:rPr kumimoji="0" lang="en-GB"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Rs. 4,000 per month </a:t>
            </a:r>
          </a:p>
          <a:p>
            <a:pPr marL="0" marR="0" lvl="0" indent="0" algn="just" defTabSz="914400" rtl="0" eaLnBrk="0" fontAlgn="base" latinLnBrk="0" hangingPunct="0">
              <a:lnSpc>
                <a:spcPct val="100000"/>
              </a:lnSpc>
              <a:spcBef>
                <a:spcPct val="0"/>
              </a:spcBef>
              <a:spcAft>
                <a:spcPct val="0"/>
              </a:spcAft>
              <a:buClrTx/>
              <a:buSzTx/>
              <a:buFontTx/>
              <a:buNone/>
              <a:tabLst/>
            </a:pPr>
            <a:r>
              <a:rPr lang="en-GB" sz="2000" dirty="0">
                <a:latin typeface="Times New Roman" pitchFamily="18" charset="0"/>
                <a:ea typeface="Calibri" pitchFamily="34" charset="0"/>
                <a:cs typeface="Times New Roman" pitchFamily="18" charset="0"/>
              </a:rPr>
              <a:t> </a:t>
            </a:r>
            <a:r>
              <a:rPr lang="en-GB" sz="2000" dirty="0" smtClean="0">
                <a:latin typeface="Times New Roman" pitchFamily="18" charset="0"/>
                <a:ea typeface="Calibri" pitchFamily="34" charset="0"/>
                <a:cs typeface="Times New Roman" pitchFamily="18" charset="0"/>
              </a:rPr>
              <a:t>    </a:t>
            </a:r>
            <a:r>
              <a:rPr kumimoji="0" lang="en-GB"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approx. (2009)</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Formal Education</a:t>
            </a:r>
            <a:r>
              <a:rPr kumimoji="0" lang="en-GB"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Till Fifth Standard</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Family Members</a:t>
            </a:r>
            <a:r>
              <a:rPr kumimoji="0" lang="en-GB"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Wife, 2 sons; 2 daughters</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Occupations of other Members</a:t>
            </a:r>
            <a:r>
              <a:rPr kumimoji="0" lang="en-GB"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Children help in tailoring business</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Chief Assets</a:t>
            </a:r>
            <a:r>
              <a:rPr kumimoji="0" lang="en-GB"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Television, Fridge and Tailoring shop with sewing machines besides own house in Aradhaknagar.</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4" descr="DSC01317"/>
          <p:cNvPicPr>
            <a:picLocks noChangeAspect="1" noChangeArrowheads="1"/>
          </p:cNvPicPr>
          <p:nvPr/>
        </p:nvPicPr>
        <p:blipFill>
          <a:blip r:embed="rId2" cstate="print"/>
          <a:srcRect/>
          <a:stretch>
            <a:fillRect/>
          </a:stretch>
        </p:blipFill>
        <p:spPr bwMode="auto">
          <a:xfrm>
            <a:off x="4724400" y="685800"/>
            <a:ext cx="4165600" cy="3124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90F8773-A788-4FD0-99FA-5508F1748A3E}" type="slidenum">
              <a:rPr lang="en-GB" smtClean="0"/>
              <a:pPr/>
              <a:t>28</a:t>
            </a:fld>
            <a:endParaRPr lang="en-GB"/>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685800"/>
            <a:ext cx="8229600" cy="5440363"/>
          </a:xfrm>
        </p:spPr>
        <p:txBody>
          <a:bodyPr/>
          <a:lstStyle/>
          <a:p>
            <a:pPr>
              <a:buNone/>
            </a:pPr>
            <a:r>
              <a:rPr lang="en-US" sz="2000" b="1" dirty="0" err="1" smtClean="0">
                <a:latin typeface="Times New Roman" pitchFamily="18" charset="0"/>
                <a:cs typeface="Times New Roman" pitchFamily="18" charset="0"/>
              </a:rPr>
              <a:t>Rajender’s</a:t>
            </a:r>
            <a:r>
              <a:rPr lang="en-US" sz="2000" b="1" dirty="0" smtClean="0">
                <a:latin typeface="Times New Roman" pitchFamily="18" charset="0"/>
                <a:cs typeface="Times New Roman" pitchFamily="18" charset="0"/>
              </a:rPr>
              <a:t> Tussles for Space</a:t>
            </a:r>
          </a:p>
          <a:p>
            <a:pPr>
              <a:buNone/>
            </a:pPr>
            <a:r>
              <a:rPr lang="en-US" sz="1600" dirty="0" smtClean="0">
                <a:latin typeface="Times New Roman" pitchFamily="18" charset="0"/>
                <a:cs typeface="Times New Roman" pitchFamily="18" charset="0"/>
              </a:rPr>
              <a:t>On </a:t>
            </a:r>
            <a:r>
              <a:rPr lang="en-US" sz="1600" dirty="0" err="1" smtClean="0">
                <a:latin typeface="Times New Roman" pitchFamily="18" charset="0"/>
                <a:cs typeface="Times New Roman" pitchFamily="18" charset="0"/>
              </a:rPr>
              <a:t>Raksha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Bandhan</a:t>
            </a:r>
            <a:r>
              <a:rPr lang="en-US" sz="1600" dirty="0" smtClean="0">
                <a:latin typeface="Times New Roman" pitchFamily="18" charset="0"/>
                <a:cs typeface="Times New Roman" pitchFamily="18" charset="0"/>
              </a:rPr>
              <a:t> last year, I accompanied my wife to her brother’s house in </a:t>
            </a:r>
            <a:r>
              <a:rPr lang="en-US" sz="1600" dirty="0" err="1" smtClean="0">
                <a:latin typeface="Times New Roman" pitchFamily="18" charset="0"/>
                <a:cs typeface="Times New Roman" pitchFamily="18" charset="0"/>
              </a:rPr>
              <a:t>Shyamli</a:t>
            </a:r>
            <a:r>
              <a:rPr lang="en-US" sz="1600" dirty="0" smtClean="0">
                <a:latin typeface="Times New Roman" pitchFamily="18" charset="0"/>
                <a:cs typeface="Times New Roman" pitchFamily="18" charset="0"/>
              </a:rPr>
              <a:t> district. We returned late at night and were extremely tired after a bad journey. To our dismay, we found both our daughters (11 and 13 years old) red faced and in tears. </a:t>
            </a:r>
            <a:endParaRPr lang="en-US" sz="1600" dirty="0">
              <a:latin typeface="Times New Roman" pitchFamily="18" charset="0"/>
              <a:cs typeface="Times New Roman" pitchFamily="18" charset="0"/>
            </a:endParaRPr>
          </a:p>
          <a:p>
            <a:pPr>
              <a:buNone/>
            </a:pPr>
            <a:r>
              <a:rPr lang="en-US" sz="1600" dirty="0" smtClean="0">
                <a:latin typeface="Times New Roman" pitchFamily="18" charset="0"/>
                <a:cs typeface="Times New Roman" pitchFamily="18" charset="0"/>
              </a:rPr>
              <a:t>After some coaxing, they informed that their cousins who live in the adjoining house had abused and thrashed them for urinating in the drain between the two houses. We were extremely hurt and angry at the </a:t>
            </a:r>
            <a:r>
              <a:rPr lang="en-US" sz="1600" dirty="0" err="1" smtClean="0">
                <a:latin typeface="Times New Roman" pitchFamily="18" charset="0"/>
                <a:cs typeface="Times New Roman" pitchFamily="18" charset="0"/>
              </a:rPr>
              <a:t>behaviour</a:t>
            </a:r>
            <a:r>
              <a:rPr lang="en-US" sz="1600" dirty="0" smtClean="0">
                <a:latin typeface="Times New Roman" pitchFamily="18" charset="0"/>
                <a:cs typeface="Times New Roman" pitchFamily="18" charset="0"/>
              </a:rPr>
              <a:t> of our nephews whom we had brought up with care after their parent’s death decades back. They should have considered that girls cannot venture out after dark and there are no public urinals here. We could not sleep that night.</a:t>
            </a:r>
          </a:p>
          <a:p>
            <a:pPr>
              <a:buNone/>
            </a:pPr>
            <a:r>
              <a:rPr lang="en-US" sz="1600" dirty="0" smtClean="0">
                <a:latin typeface="Times New Roman" pitchFamily="18" charset="0"/>
                <a:cs typeface="Times New Roman" pitchFamily="18" charset="0"/>
              </a:rPr>
              <a:t>Next morning, I went to my nephews’ to warn them for future. But their independent earning has gone to their head and instead of admitting their mistake, they started shouting at us. We have never spoken to them again; these are the same kids that I trained for tailoring till last year.  </a:t>
            </a:r>
          </a:p>
          <a:p>
            <a:pPr>
              <a:buNone/>
            </a:pPr>
            <a:endParaRPr lang="en-US" sz="1600" dirty="0" smtClean="0">
              <a:latin typeface="Times New Roman" pitchFamily="18" charset="0"/>
              <a:cs typeface="Times New Roman" pitchFamily="18" charset="0"/>
            </a:endParaRPr>
          </a:p>
          <a:p>
            <a:pPr>
              <a:buNone/>
            </a:pP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pPr>
              <a:buNone/>
            </a:pPr>
            <a:endParaRPr lang="en-US" sz="1800" b="1" dirty="0" smtClean="0">
              <a:latin typeface="Times New Roman" pitchFamily="18" charset="0"/>
              <a:cs typeface="Times New Roman" pitchFamily="18" charset="0"/>
            </a:endParaRPr>
          </a:p>
        </p:txBody>
      </p:sp>
      <p:pic>
        <p:nvPicPr>
          <p:cNvPr id="7" name="Picture 6" descr="D:\Pictures\labor pics 2\Aradhak Pics\feb 09\DSC00459.JPG"/>
          <p:cNvPicPr/>
          <p:nvPr/>
        </p:nvPicPr>
        <p:blipFill>
          <a:blip r:embed="rId2" cstate="print"/>
          <a:srcRect/>
          <a:stretch>
            <a:fillRect/>
          </a:stretch>
        </p:blipFill>
        <p:spPr bwMode="auto">
          <a:xfrm>
            <a:off x="5029200" y="3886200"/>
            <a:ext cx="3505200" cy="2438400"/>
          </a:xfrm>
          <a:prstGeom prst="rect">
            <a:avLst/>
          </a:prstGeom>
          <a:noFill/>
          <a:ln w="9525">
            <a:noFill/>
            <a:miter lim="800000"/>
            <a:headEnd/>
            <a:tailEnd/>
          </a:ln>
        </p:spPr>
      </p:pic>
      <p:pic>
        <p:nvPicPr>
          <p:cNvPr id="13" name="Picture 12" descr="D:\Pictures\labor pics 2\Aradhak Pics\aradhak jan 09\DSC01048.JPG"/>
          <p:cNvPicPr/>
          <p:nvPr/>
        </p:nvPicPr>
        <p:blipFill>
          <a:blip r:embed="rId3"/>
          <a:srcRect/>
          <a:stretch>
            <a:fillRect/>
          </a:stretch>
        </p:blipFill>
        <p:spPr bwMode="auto">
          <a:xfrm>
            <a:off x="990600" y="3886200"/>
            <a:ext cx="3733800" cy="2438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690F8773-A788-4FD0-99FA-5508F1748A3E}" type="slidenum">
              <a:rPr lang="en-GB" smtClean="0"/>
              <a:pPr/>
              <a:t>29</a:t>
            </a:fld>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sz="1800" b="1" dirty="0" smtClean="0">
                <a:latin typeface="Times New Roman" pitchFamily="18" charset="0"/>
                <a:cs typeface="Times New Roman" pitchFamily="18" charset="0"/>
              </a:rPr>
              <a:t>A Definitional Oversight:-</a:t>
            </a:r>
            <a:endParaRPr lang="en-GB" sz="1800" b="1" dirty="0" smtClean="0">
              <a:latin typeface="Times New Roman" pitchFamily="18" charset="0"/>
              <a:cs typeface="Times New Roman" pitchFamily="18" charset="0"/>
            </a:endParaRPr>
          </a:p>
          <a:p>
            <a:r>
              <a:rPr lang="en-GB" sz="1800" dirty="0" smtClean="0">
                <a:latin typeface="Times New Roman" pitchFamily="18" charset="0"/>
                <a:cs typeface="Times New Roman" pitchFamily="18" charset="0"/>
              </a:rPr>
              <a:t>According to the UN Habitat Survey: a</a:t>
            </a:r>
            <a:r>
              <a:rPr lang="en-GB" sz="1800" dirty="0">
                <a:latin typeface="Times New Roman" pitchFamily="18" charset="0"/>
                <a:cs typeface="Times New Roman" pitchFamily="18" charset="0"/>
              </a:rPr>
              <a:t> slum is a heavily populated urban informal settlement characterized by </a:t>
            </a:r>
            <a:r>
              <a:rPr lang="en-GB" sz="1800" b="1" dirty="0">
                <a:latin typeface="Times New Roman" pitchFamily="18" charset="0"/>
                <a:cs typeface="Times New Roman" pitchFamily="18" charset="0"/>
              </a:rPr>
              <a:t>substandard housing</a:t>
            </a:r>
            <a:r>
              <a:rPr lang="en-GB" sz="1800" dirty="0">
                <a:latin typeface="Times New Roman" pitchFamily="18" charset="0"/>
                <a:cs typeface="Times New Roman" pitchFamily="18" charset="0"/>
              </a:rPr>
              <a:t> and squalor</a:t>
            </a:r>
            <a:r>
              <a:rPr lang="en-GB" sz="1800" dirty="0" smtClean="0">
                <a:latin typeface="Times New Roman" pitchFamily="18" charset="0"/>
                <a:cs typeface="Times New Roman" pitchFamily="18" charset="0"/>
              </a:rPr>
              <a:t>.</a:t>
            </a:r>
            <a:r>
              <a:rPr lang="en-GB" sz="1800" dirty="0">
                <a:latin typeface="Times New Roman" pitchFamily="18" charset="0"/>
                <a:cs typeface="Times New Roman" pitchFamily="18" charset="0"/>
              </a:rPr>
              <a:t> While slums differ in size and other characteristics from country to country, most </a:t>
            </a:r>
            <a:r>
              <a:rPr lang="en-GB" sz="1800" b="1" dirty="0">
                <a:latin typeface="Times New Roman" pitchFamily="18" charset="0"/>
                <a:cs typeface="Times New Roman" pitchFamily="18" charset="0"/>
              </a:rPr>
              <a:t>lack reliable sanitation </a:t>
            </a:r>
            <a:r>
              <a:rPr lang="en-GB" sz="1800" dirty="0">
                <a:latin typeface="Times New Roman" pitchFamily="18" charset="0"/>
                <a:cs typeface="Times New Roman" pitchFamily="18" charset="0"/>
              </a:rPr>
              <a:t>services, supply of clean water, reliable electricity, timely </a:t>
            </a:r>
            <a:r>
              <a:rPr lang="en-GB" sz="1800" b="1" dirty="0">
                <a:latin typeface="Times New Roman" pitchFamily="18" charset="0"/>
                <a:cs typeface="Times New Roman" pitchFamily="18" charset="0"/>
              </a:rPr>
              <a:t>law enforcement </a:t>
            </a:r>
            <a:r>
              <a:rPr lang="en-GB" sz="1800" dirty="0">
                <a:latin typeface="Times New Roman" pitchFamily="18" charset="0"/>
                <a:cs typeface="Times New Roman" pitchFamily="18" charset="0"/>
              </a:rPr>
              <a:t>and other basic services. </a:t>
            </a:r>
            <a:r>
              <a:rPr lang="en-GB" sz="1800" dirty="0" smtClean="0">
                <a:latin typeface="Times New Roman" pitchFamily="18" charset="0"/>
                <a:cs typeface="Times New Roman" pitchFamily="18" charset="0"/>
              </a:rPr>
              <a:t>(The </a:t>
            </a:r>
            <a:r>
              <a:rPr lang="en-GB" sz="1800" dirty="0">
                <a:latin typeface="Times New Roman" pitchFamily="18" charset="0"/>
                <a:cs typeface="Times New Roman" pitchFamily="18" charset="0"/>
              </a:rPr>
              <a:t>Challenge of Slums: Global Report on Human Settlements </a:t>
            </a:r>
            <a:r>
              <a:rPr lang="en-GB" sz="1800" dirty="0" smtClean="0">
                <a:latin typeface="Times New Roman" pitchFamily="18" charset="0"/>
                <a:cs typeface="Times New Roman" pitchFamily="18" charset="0"/>
              </a:rPr>
              <a:t>2003, UNO).</a:t>
            </a:r>
          </a:p>
          <a:p>
            <a:r>
              <a:rPr lang="en-US" sz="1800" dirty="0" smtClean="0">
                <a:latin typeface="Times New Roman" pitchFamily="18" charset="0"/>
                <a:cs typeface="Times New Roman" pitchFamily="18" charset="0"/>
              </a:rPr>
              <a:t>The National Sample Survey </a:t>
            </a:r>
            <a:r>
              <a:rPr lang="en-US" sz="1800" dirty="0" err="1" smtClean="0">
                <a:latin typeface="Times New Roman" pitchFamily="18" charset="0"/>
                <a:cs typeface="Times New Roman" pitchFamily="18" charset="0"/>
              </a:rPr>
              <a:t>Organisation</a:t>
            </a:r>
            <a:r>
              <a:rPr lang="en-US" sz="1800" dirty="0" smtClean="0">
                <a:latin typeface="Times New Roman" pitchFamily="18" charset="0"/>
                <a:cs typeface="Times New Roman" pitchFamily="18" charset="0"/>
              </a:rPr>
              <a:t>, holds that a slum is a compact area with a collection of </a:t>
            </a:r>
            <a:r>
              <a:rPr lang="en-US" sz="1800" b="1" dirty="0" smtClean="0">
                <a:latin typeface="Times New Roman" pitchFamily="18" charset="0"/>
                <a:cs typeface="Times New Roman" pitchFamily="18" charset="0"/>
              </a:rPr>
              <a:t>poorly built tenements, mostly temporary </a:t>
            </a:r>
            <a:r>
              <a:rPr lang="en-US" sz="1800" dirty="0" smtClean="0">
                <a:latin typeface="Times New Roman" pitchFamily="18" charset="0"/>
                <a:cs typeface="Times New Roman" pitchFamily="18" charset="0"/>
              </a:rPr>
              <a:t>in nature, crowded together—usually in unhygienic conditions. (Concepts and Definitions used in NSS, NSSO, 2001).</a:t>
            </a:r>
          </a:p>
          <a:p>
            <a:r>
              <a:rPr lang="en-US" sz="1800" dirty="0" smtClean="0">
                <a:latin typeface="Times New Roman" pitchFamily="18" charset="0"/>
                <a:cs typeface="Times New Roman" pitchFamily="18" charset="0"/>
              </a:rPr>
              <a:t>In recent decades, significant dent in these traditional issues in many slums.</a:t>
            </a:r>
          </a:p>
          <a:p>
            <a:r>
              <a:rPr lang="en-US" sz="1800" dirty="0" smtClean="0">
                <a:latin typeface="Times New Roman" pitchFamily="18" charset="0"/>
                <a:cs typeface="Times New Roman" pitchFamily="18" charset="0"/>
              </a:rPr>
              <a:t>Official definitions have deep implications for policy and delivery.</a:t>
            </a:r>
          </a:p>
          <a:p>
            <a:pPr>
              <a:buNone/>
            </a:pPr>
            <a:endParaRPr lang="en-GB" sz="1800" dirty="0">
              <a:latin typeface="Times New Roman" pitchFamily="18" charset="0"/>
              <a:cs typeface="Times New Roman" pitchFamily="18" charset="0"/>
            </a:endParaRPr>
          </a:p>
        </p:txBody>
      </p:sp>
      <p:pic>
        <p:nvPicPr>
          <p:cNvPr id="4" name="Picture 3" descr="DSC01165.JPG"/>
          <p:cNvPicPr/>
          <p:nvPr/>
        </p:nvPicPr>
        <p:blipFill>
          <a:blip r:embed="rId2"/>
          <a:stretch>
            <a:fillRect/>
          </a:stretch>
        </p:blipFill>
        <p:spPr>
          <a:xfrm>
            <a:off x="5029200" y="4419600"/>
            <a:ext cx="3794760" cy="2438400"/>
          </a:xfrm>
          <a:prstGeom prst="rect">
            <a:avLst/>
          </a:prstGeom>
        </p:spPr>
      </p:pic>
      <p:sp>
        <p:nvSpPr>
          <p:cNvPr id="5" name="Slide Number Placeholder 4"/>
          <p:cNvSpPr>
            <a:spLocks noGrp="1"/>
          </p:cNvSpPr>
          <p:nvPr>
            <p:ph type="sldNum" sz="quarter" idx="12"/>
          </p:nvPr>
        </p:nvSpPr>
        <p:spPr/>
        <p:txBody>
          <a:bodyPr/>
          <a:lstStyle/>
          <a:p>
            <a:fld id="{690F8773-A788-4FD0-99FA-5508F1748A3E}" type="slidenum">
              <a:rPr lang="en-GB" smtClean="0"/>
              <a:pPr/>
              <a:t>3</a:t>
            </a:fld>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Autofit/>
          </a:bodyPr>
          <a:lstStyle/>
          <a:p>
            <a:pPr algn="l"/>
            <a:r>
              <a:rPr lang="en-GB" sz="2000" b="1" dirty="0"/>
              <a:t>Name:</a:t>
            </a:r>
            <a:r>
              <a:rPr lang="en-GB" sz="2000" dirty="0"/>
              <a:t> Mohammad </a:t>
            </a:r>
            <a:r>
              <a:rPr lang="en-GB" sz="2000" dirty="0" err="1"/>
              <a:t>Noor</a:t>
            </a:r>
            <a:r>
              <a:rPr lang="en-GB" sz="2000" dirty="0"/>
              <a:t> </a:t>
            </a:r>
            <a:r>
              <a:rPr lang="en-GB" sz="2000" dirty="0" smtClean="0"/>
              <a:t>Ali  </a:t>
            </a:r>
            <a:r>
              <a:rPr lang="en-GB" sz="2000" dirty="0"/>
              <a:t/>
            </a:r>
            <a:br>
              <a:rPr lang="en-GB" sz="2000" dirty="0"/>
            </a:br>
            <a:r>
              <a:rPr lang="en-GB" sz="2000" b="1" dirty="0"/>
              <a:t>Sex:</a:t>
            </a:r>
            <a:r>
              <a:rPr lang="en-GB" sz="2000" dirty="0"/>
              <a:t> Male</a:t>
            </a:r>
            <a:br>
              <a:rPr lang="en-GB" sz="2000" dirty="0"/>
            </a:br>
            <a:r>
              <a:rPr lang="en-GB" sz="2000" b="1" dirty="0"/>
              <a:t>Age:</a:t>
            </a:r>
            <a:r>
              <a:rPr lang="en-GB" sz="2000" dirty="0"/>
              <a:t> 47 years (1964 born)</a:t>
            </a:r>
            <a:br>
              <a:rPr lang="en-GB" sz="2000" dirty="0"/>
            </a:br>
            <a:r>
              <a:rPr lang="en-GB" sz="2000" b="1" dirty="0"/>
              <a:t>Caste: </a:t>
            </a:r>
            <a:r>
              <a:rPr lang="en-GB" sz="2000" dirty="0"/>
              <a:t>Muslim</a:t>
            </a:r>
            <a:br>
              <a:rPr lang="en-GB" sz="2000" dirty="0"/>
            </a:br>
            <a:r>
              <a:rPr lang="en-GB" sz="2000" b="1" dirty="0"/>
              <a:t>Occupation:</a:t>
            </a:r>
            <a:r>
              <a:rPr lang="en-GB" sz="2000" dirty="0"/>
              <a:t> Begging by singing </a:t>
            </a:r>
            <a:r>
              <a:rPr lang="en-GB" sz="2000" dirty="0" err="1"/>
              <a:t>sufi</a:t>
            </a:r>
            <a:r>
              <a:rPr lang="en-GB" sz="2000" dirty="0"/>
              <a:t> songs</a:t>
            </a:r>
            <a:br>
              <a:rPr lang="en-GB" sz="2000" dirty="0"/>
            </a:br>
            <a:r>
              <a:rPr lang="en-GB" sz="2000" b="1" dirty="0"/>
              <a:t>Education</a:t>
            </a:r>
            <a:r>
              <a:rPr lang="en-GB" sz="2000" dirty="0"/>
              <a:t>: Illiterate</a:t>
            </a:r>
            <a:br>
              <a:rPr lang="en-GB" sz="2000" dirty="0"/>
            </a:br>
            <a:r>
              <a:rPr lang="en-GB" sz="2000" b="1" dirty="0"/>
              <a:t>Monthly Income: </a:t>
            </a:r>
            <a:r>
              <a:rPr lang="en-GB" sz="2000" dirty="0"/>
              <a:t>Rs. 3000 to 4000. </a:t>
            </a:r>
            <a:r>
              <a:rPr lang="en-GB" sz="2000" dirty="0" smtClean="0"/>
              <a:t/>
            </a:r>
            <a:br>
              <a:rPr lang="en-GB" sz="2000" dirty="0" smtClean="0"/>
            </a:br>
            <a:r>
              <a:rPr lang="en-GB" sz="2000" dirty="0"/>
              <a:t> </a:t>
            </a:r>
            <a:r>
              <a:rPr lang="en-GB" sz="2000" dirty="0" smtClean="0"/>
              <a:t>        Sole </a:t>
            </a:r>
            <a:r>
              <a:rPr lang="en-GB" sz="2000" dirty="0"/>
              <a:t>earner in the family.</a:t>
            </a:r>
            <a:br>
              <a:rPr lang="en-GB" sz="2000" dirty="0"/>
            </a:br>
            <a:r>
              <a:rPr lang="en-GB" sz="2000" b="1" dirty="0"/>
              <a:t>Formal Education: </a:t>
            </a:r>
            <a:r>
              <a:rPr lang="en-GB" sz="2000" dirty="0"/>
              <a:t>Illiterate </a:t>
            </a:r>
            <a:br>
              <a:rPr lang="en-GB" sz="2000" dirty="0"/>
            </a:br>
            <a:r>
              <a:rPr lang="en-GB" sz="2000" b="1" dirty="0"/>
              <a:t>Family Members:</a:t>
            </a:r>
            <a:r>
              <a:rPr lang="en-GB" sz="2000" dirty="0"/>
              <a:t> Wife and three sons; one daughter is married; two other sons died </a:t>
            </a:r>
            <a:br>
              <a:rPr lang="en-GB" sz="2000" dirty="0"/>
            </a:br>
            <a:r>
              <a:rPr lang="en-GB" sz="2000" dirty="0"/>
              <a:t>        in childhood</a:t>
            </a:r>
            <a:br>
              <a:rPr lang="en-GB" sz="2000" dirty="0"/>
            </a:br>
            <a:r>
              <a:rPr lang="en-GB" sz="2000" b="1" dirty="0"/>
              <a:t>Chief Assets</a:t>
            </a:r>
            <a:r>
              <a:rPr lang="en-GB" sz="2000" dirty="0"/>
              <a:t>: One Television set, one cycle, a mobile phone, some cots and </a:t>
            </a:r>
            <a:br>
              <a:rPr lang="en-GB" sz="2000" dirty="0"/>
            </a:br>
            <a:r>
              <a:rPr lang="en-GB" sz="2000" b="1" dirty="0"/>
              <a:t>        </a:t>
            </a:r>
            <a:r>
              <a:rPr lang="en-GB" sz="2000" dirty="0"/>
              <a:t>utensils. </a:t>
            </a:r>
            <a:br>
              <a:rPr lang="en-GB" sz="2000" dirty="0"/>
            </a:br>
            <a:r>
              <a:rPr lang="en-GB" sz="2000" b="1" dirty="0"/>
              <a:t>Narration period: </a:t>
            </a:r>
            <a:r>
              <a:rPr lang="en-GB" sz="2000" dirty="0"/>
              <a:t>2010. </a:t>
            </a:r>
            <a:br>
              <a:rPr lang="en-GB" sz="2000" dirty="0"/>
            </a:br>
            <a:r>
              <a:rPr lang="en-GB" sz="2000" b="1" dirty="0"/>
              <a:t>Liability</a:t>
            </a:r>
            <a:r>
              <a:rPr lang="en-GB" sz="2000" dirty="0"/>
              <a:t>: Rs. 22,500 borrowed under state’s micro finance scheme</a:t>
            </a:r>
          </a:p>
        </p:txBody>
      </p:sp>
      <p:pic>
        <p:nvPicPr>
          <p:cNvPr id="22531" name="Picture 3" descr="D:\Pictures\labor pics 2\dhan pics\dhan oct 11 parma noor\dhan oct 11\DSC02369.JPG"/>
          <p:cNvPicPr>
            <a:picLocks noChangeAspect="1" noChangeArrowheads="1"/>
          </p:cNvPicPr>
          <p:nvPr/>
        </p:nvPicPr>
        <p:blipFill>
          <a:blip r:embed="rId2" cstate="print"/>
          <a:srcRect/>
          <a:stretch>
            <a:fillRect/>
          </a:stretch>
        </p:blipFill>
        <p:spPr bwMode="auto">
          <a:xfrm>
            <a:off x="4724400" y="381000"/>
            <a:ext cx="3860800" cy="2895600"/>
          </a:xfrm>
          <a:prstGeom prst="rect">
            <a:avLst/>
          </a:prstGeom>
          <a:noFill/>
        </p:spPr>
      </p:pic>
      <p:sp>
        <p:nvSpPr>
          <p:cNvPr id="4" name="Slide Number Placeholder 3"/>
          <p:cNvSpPr>
            <a:spLocks noGrp="1"/>
          </p:cNvSpPr>
          <p:nvPr>
            <p:ph type="sldNum" sz="quarter" idx="12"/>
          </p:nvPr>
        </p:nvSpPr>
        <p:spPr/>
        <p:txBody>
          <a:bodyPr/>
          <a:lstStyle/>
          <a:p>
            <a:fld id="{690F8773-A788-4FD0-99FA-5508F1748A3E}" type="slidenum">
              <a:rPr lang="en-GB" smtClean="0"/>
              <a:pPr/>
              <a:t>30</a:t>
            </a:fld>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533400"/>
            <a:ext cx="4572000" cy="5632311"/>
          </a:xfrm>
          <a:prstGeom prst="rect">
            <a:avLst/>
          </a:prstGeom>
        </p:spPr>
        <p:txBody>
          <a:bodyPr>
            <a:spAutoFit/>
          </a:bodyPr>
          <a:lstStyle/>
          <a:p>
            <a:r>
              <a:rPr lang="en-GB" sz="2000" dirty="0"/>
              <a:t>In 2001, my ten year old </a:t>
            </a:r>
            <a:r>
              <a:rPr lang="en-GB" sz="2000" dirty="0" smtClean="0"/>
              <a:t>son--</a:t>
            </a:r>
            <a:r>
              <a:rPr lang="en-GB" sz="2000" dirty="0" err="1" smtClean="0"/>
              <a:t>Abbas</a:t>
            </a:r>
            <a:r>
              <a:rPr lang="en-GB" sz="2000" dirty="0" smtClean="0"/>
              <a:t> passed </a:t>
            </a:r>
            <a:r>
              <a:rPr lang="en-GB" sz="2000" dirty="0"/>
              <a:t>away. He was sleeping in a </a:t>
            </a:r>
            <a:r>
              <a:rPr lang="en-GB" sz="2000" dirty="0" smtClean="0"/>
              <a:t>neighbour’s </a:t>
            </a:r>
            <a:r>
              <a:rPr lang="en-GB" sz="2000" dirty="0"/>
              <a:t>hut while I and </a:t>
            </a:r>
            <a:r>
              <a:rPr lang="en-GB" sz="2000" dirty="0" err="1"/>
              <a:t>Shakeela</a:t>
            </a:r>
            <a:r>
              <a:rPr lang="en-GB" sz="2000" dirty="0"/>
              <a:t> were in ours. Suddenly, in the </a:t>
            </a:r>
            <a:r>
              <a:rPr lang="en-GB" sz="2000" dirty="0" smtClean="0"/>
              <a:t>night, </a:t>
            </a:r>
            <a:r>
              <a:rPr lang="en-GB" sz="2000" dirty="0"/>
              <a:t>a major fire broke out in the cluster. While we managed to run </a:t>
            </a:r>
            <a:r>
              <a:rPr lang="en-GB" sz="2000" dirty="0" smtClean="0"/>
              <a:t>out, </a:t>
            </a:r>
            <a:r>
              <a:rPr lang="en-GB" sz="2000" dirty="0" err="1" smtClean="0"/>
              <a:t>Abbas</a:t>
            </a:r>
            <a:r>
              <a:rPr lang="en-GB" sz="2000" dirty="0" smtClean="0"/>
              <a:t> </a:t>
            </a:r>
            <a:r>
              <a:rPr lang="en-GB" sz="2000" dirty="0"/>
              <a:t>could not be saved. </a:t>
            </a:r>
            <a:endParaRPr lang="en-GB" sz="2000" dirty="0" smtClean="0"/>
          </a:p>
          <a:p>
            <a:r>
              <a:rPr lang="en-GB" sz="2000" dirty="0" smtClean="0"/>
              <a:t>The </a:t>
            </a:r>
            <a:r>
              <a:rPr lang="en-GB" sz="2000" dirty="0"/>
              <a:t>event was </a:t>
            </a:r>
            <a:r>
              <a:rPr lang="en-GB" sz="2000" dirty="0" smtClean="0"/>
              <a:t>highlighted </a:t>
            </a:r>
            <a:r>
              <a:rPr lang="en-GB" sz="2000" dirty="0"/>
              <a:t>in the news and ministers came and promised some compensation. After several months we received </a:t>
            </a:r>
            <a:r>
              <a:rPr lang="en-GB" sz="2000" dirty="0" smtClean="0"/>
              <a:t>Rs.25,000 </a:t>
            </a:r>
            <a:r>
              <a:rPr lang="en-GB" sz="2000" dirty="0"/>
              <a:t>from the government with which we later built our first </a:t>
            </a:r>
            <a:r>
              <a:rPr lang="en-GB" sz="2000" dirty="0" err="1"/>
              <a:t>pucca</a:t>
            </a:r>
            <a:r>
              <a:rPr lang="en-GB" sz="2000" dirty="0"/>
              <a:t> shelter in </a:t>
            </a:r>
            <a:r>
              <a:rPr lang="en-GB" sz="2000" dirty="0" err="1"/>
              <a:t>Asora</a:t>
            </a:r>
            <a:r>
              <a:rPr lang="en-GB" sz="2000" dirty="0"/>
              <a:t> </a:t>
            </a:r>
            <a:r>
              <a:rPr lang="en-GB" sz="2000" dirty="0" err="1"/>
              <a:t>Kunj</a:t>
            </a:r>
            <a:r>
              <a:rPr lang="en-GB" sz="2000" dirty="0"/>
              <a:t>. At </a:t>
            </a:r>
            <a:r>
              <a:rPr lang="en-GB" sz="2000" dirty="0" smtClean="0"/>
              <a:t>last, </a:t>
            </a:r>
            <a:r>
              <a:rPr lang="en-GB" sz="2000" dirty="0"/>
              <a:t>we are protected from rain, </a:t>
            </a:r>
            <a:r>
              <a:rPr lang="en-GB" sz="2000" dirty="0" smtClean="0"/>
              <a:t>sun </a:t>
            </a:r>
            <a:r>
              <a:rPr lang="en-GB" sz="2000" dirty="0"/>
              <a:t>and extreme winter </a:t>
            </a:r>
            <a:r>
              <a:rPr lang="en-GB" sz="2000" dirty="0" smtClean="0"/>
              <a:t>now.</a:t>
            </a:r>
          </a:p>
          <a:p>
            <a:r>
              <a:rPr lang="en-GB" sz="2000" dirty="0" smtClean="0"/>
              <a:t>I </a:t>
            </a:r>
            <a:r>
              <a:rPr lang="en-GB" sz="2000" dirty="0"/>
              <a:t>wish all </a:t>
            </a:r>
            <a:r>
              <a:rPr lang="en-GB" sz="2000" dirty="0" smtClean="0"/>
              <a:t>the poor </a:t>
            </a:r>
            <a:r>
              <a:rPr lang="en-GB" sz="2000" dirty="0"/>
              <a:t>are given plots for building </a:t>
            </a:r>
            <a:r>
              <a:rPr lang="en-GB" sz="2000" dirty="0" smtClean="0"/>
              <a:t>own homes </a:t>
            </a:r>
            <a:r>
              <a:rPr lang="en-GB" sz="2000" dirty="0"/>
              <a:t>because without this, our children can’t even study.</a:t>
            </a:r>
          </a:p>
        </p:txBody>
      </p:sp>
      <p:pic>
        <p:nvPicPr>
          <p:cNvPr id="5" name="Picture 4" descr="D:\Pictures\labor pics 2\misc\Photos for Slides\DSC02365.JPG"/>
          <p:cNvPicPr/>
          <p:nvPr/>
        </p:nvPicPr>
        <p:blipFill>
          <a:blip r:embed="rId2" cstate="print"/>
          <a:srcRect/>
          <a:stretch>
            <a:fillRect/>
          </a:stretch>
        </p:blipFill>
        <p:spPr bwMode="auto">
          <a:xfrm>
            <a:off x="5486400" y="304800"/>
            <a:ext cx="3429000" cy="2682716"/>
          </a:xfrm>
          <a:prstGeom prst="rect">
            <a:avLst/>
          </a:prstGeom>
          <a:noFill/>
          <a:ln w="9525">
            <a:noFill/>
            <a:miter lim="800000"/>
            <a:headEnd/>
            <a:tailEnd/>
          </a:ln>
        </p:spPr>
      </p:pic>
      <p:pic>
        <p:nvPicPr>
          <p:cNvPr id="6" name="Picture 5" descr="D:\Pictures\labor pics 2\misc\Photos for Slides\DSC02374.JPG"/>
          <p:cNvPicPr/>
          <p:nvPr/>
        </p:nvPicPr>
        <p:blipFill>
          <a:blip r:embed="rId3" cstate="print"/>
          <a:srcRect/>
          <a:stretch>
            <a:fillRect/>
          </a:stretch>
        </p:blipFill>
        <p:spPr bwMode="auto">
          <a:xfrm>
            <a:off x="5257800" y="3810000"/>
            <a:ext cx="3703955" cy="2758916"/>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690F8773-A788-4FD0-99FA-5508F1748A3E}" type="slidenum">
              <a:rPr lang="en-GB" smtClean="0"/>
              <a:pPr/>
              <a:t>31</a:t>
            </a:fld>
            <a:endParaRPr lang="en-GB"/>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ctr">
              <a:buNone/>
            </a:pPr>
            <a:r>
              <a:rPr lang="en-US" sz="1800" b="1" dirty="0" smtClean="0">
                <a:latin typeface="Times New Roman" pitchFamily="18" charset="0"/>
                <a:cs typeface="Times New Roman" pitchFamily="18" charset="0"/>
              </a:rPr>
              <a:t>The Demolition Day </a:t>
            </a:r>
          </a:p>
          <a:p>
            <a:pPr algn="just"/>
            <a:r>
              <a:rPr lang="en-US" sz="1800" dirty="0" smtClean="0">
                <a:latin typeface="Times New Roman" pitchFamily="18" charset="0"/>
                <a:cs typeface="Times New Roman" pitchFamily="18" charset="0"/>
              </a:rPr>
              <a:t>         The threats of eviction and demolition have hovered over </a:t>
            </a:r>
            <a:r>
              <a:rPr lang="en-US" sz="1800" dirty="0" err="1" smtClean="0">
                <a:latin typeface="Times New Roman" pitchFamily="18" charset="0"/>
                <a:cs typeface="Times New Roman" pitchFamily="18" charset="0"/>
              </a:rPr>
              <a:t>Ar</a:t>
            </a:r>
            <a:r>
              <a:rPr lang="en-US" sz="1800" dirty="0" smtClean="0">
                <a:latin typeface="Times New Roman" pitchFamily="18" charset="0"/>
                <a:cs typeface="Times New Roman" pitchFamily="18" charset="0"/>
              </a:rPr>
              <a:t> right since its birth.  The five acre plot between the grand trunk road and the Delhi-Ghaziabad railway track, over  which the </a:t>
            </a:r>
            <a:r>
              <a:rPr lang="en-US" sz="1800" dirty="0" err="1" smtClean="0">
                <a:latin typeface="Times New Roman" pitchFamily="18" charset="0"/>
                <a:cs typeface="Times New Roman" pitchFamily="18" charset="0"/>
              </a:rPr>
              <a:t>Basti</a:t>
            </a:r>
            <a:r>
              <a:rPr lang="en-US" sz="1800" dirty="0" smtClean="0">
                <a:latin typeface="Times New Roman" pitchFamily="18" charset="0"/>
                <a:cs typeface="Times New Roman" pitchFamily="18" charset="0"/>
              </a:rPr>
              <a:t> is clustered, has been claimed by CPWD  as well as MCD. In 2009, in the wake of  common wealth games, the bull dozers finally arrived and completely demotion the two outer lanes of </a:t>
            </a:r>
            <a:r>
              <a:rPr lang="en-US" sz="1800" dirty="0" err="1" smtClean="0">
                <a:latin typeface="Times New Roman" pitchFamily="18" charset="0"/>
                <a:cs typeface="Times New Roman" pitchFamily="18" charset="0"/>
              </a:rPr>
              <a:t>Ar</a:t>
            </a:r>
            <a:r>
              <a:rPr lang="en-US" sz="1800" dirty="0" smtClean="0">
                <a:latin typeface="Times New Roman" pitchFamily="18" charset="0"/>
                <a:cs typeface="Times New Roman" pitchFamily="18" charset="0"/>
              </a:rPr>
              <a:t> to make way for an underpass next to the </a:t>
            </a:r>
            <a:r>
              <a:rPr lang="en-US" sz="1800" dirty="0" err="1" smtClean="0">
                <a:latin typeface="Times New Roman" pitchFamily="18" charset="0"/>
                <a:cs typeface="Times New Roman" pitchFamily="18" charset="0"/>
              </a:rPr>
              <a:t>Dilshad</a:t>
            </a:r>
            <a:r>
              <a:rPr lang="en-US" sz="1800" dirty="0" smtClean="0">
                <a:latin typeface="Times New Roman" pitchFamily="18" charset="0"/>
                <a:cs typeface="Times New Roman" pitchFamily="18" charset="0"/>
              </a:rPr>
              <a:t> metro station. In a single day, on 13 January 55 dwellings--housing 67 families--were raised to the ground despite protests and appeals.  </a:t>
            </a:r>
          </a:p>
        </p:txBody>
      </p:sp>
      <p:pic>
        <p:nvPicPr>
          <p:cNvPr id="4" name="Picture 3" descr="DSC00768"/>
          <p:cNvPicPr/>
          <p:nvPr/>
        </p:nvPicPr>
        <p:blipFill>
          <a:blip r:embed="rId2" cstate="print"/>
          <a:srcRect/>
          <a:stretch>
            <a:fillRect/>
          </a:stretch>
        </p:blipFill>
        <p:spPr bwMode="auto">
          <a:xfrm>
            <a:off x="533400" y="3352800"/>
            <a:ext cx="3886200" cy="3276600"/>
          </a:xfrm>
          <a:prstGeom prst="rect">
            <a:avLst/>
          </a:prstGeom>
          <a:noFill/>
          <a:ln w="9525">
            <a:noFill/>
            <a:miter lim="800000"/>
            <a:headEnd/>
            <a:tailEnd/>
          </a:ln>
        </p:spPr>
      </p:pic>
      <p:pic>
        <p:nvPicPr>
          <p:cNvPr id="5" name="Picture 4" descr="D:\Pictures\labor pics 2\Aradhak Pics\demolition\IMG0003A.jpg"/>
          <p:cNvPicPr/>
          <p:nvPr/>
        </p:nvPicPr>
        <p:blipFill>
          <a:blip r:embed="rId3"/>
          <a:srcRect/>
          <a:stretch>
            <a:fillRect/>
          </a:stretch>
        </p:blipFill>
        <p:spPr bwMode="auto">
          <a:xfrm>
            <a:off x="4495800" y="3352800"/>
            <a:ext cx="4191000" cy="3200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690F8773-A788-4FD0-99FA-5508F1748A3E}" type="slidenum">
              <a:rPr lang="en-GB" smtClean="0"/>
              <a:pPr/>
              <a:t>32</a:t>
            </a:fld>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Pictures\labor pics 2\Aradhak Pics\demolition\DSC00728.JPG"/>
          <p:cNvPicPr/>
          <p:nvPr/>
        </p:nvPicPr>
        <p:blipFill>
          <a:blip r:embed="rId2" cstate="print"/>
          <a:srcRect/>
          <a:stretch>
            <a:fillRect/>
          </a:stretch>
        </p:blipFill>
        <p:spPr bwMode="auto">
          <a:xfrm>
            <a:off x="4572000" y="3733800"/>
            <a:ext cx="4267200" cy="2895600"/>
          </a:xfrm>
          <a:prstGeom prst="rect">
            <a:avLst/>
          </a:prstGeom>
          <a:noFill/>
          <a:ln w="9525">
            <a:noFill/>
            <a:miter lim="800000"/>
            <a:headEnd/>
            <a:tailEnd/>
          </a:ln>
        </p:spPr>
      </p:pic>
      <p:pic>
        <p:nvPicPr>
          <p:cNvPr id="6" name="Picture 5" descr="D:\Pictures\labor pics 2\Aradhak Pics\demolition\DSC00720.JPG"/>
          <p:cNvPicPr/>
          <p:nvPr/>
        </p:nvPicPr>
        <p:blipFill>
          <a:blip r:embed="rId3" cstate="print"/>
          <a:srcRect/>
          <a:stretch>
            <a:fillRect/>
          </a:stretch>
        </p:blipFill>
        <p:spPr bwMode="auto">
          <a:xfrm>
            <a:off x="304801" y="838200"/>
            <a:ext cx="4114799" cy="2743200"/>
          </a:xfrm>
          <a:prstGeom prst="rect">
            <a:avLst/>
          </a:prstGeom>
          <a:noFill/>
          <a:ln w="9525">
            <a:noFill/>
            <a:miter lim="800000"/>
            <a:headEnd/>
            <a:tailEnd/>
          </a:ln>
        </p:spPr>
      </p:pic>
      <p:pic>
        <p:nvPicPr>
          <p:cNvPr id="7" name="Picture 6" descr="DSC00740.JPG"/>
          <p:cNvPicPr/>
          <p:nvPr/>
        </p:nvPicPr>
        <p:blipFill>
          <a:blip r:embed="rId4" cstate="print"/>
          <a:stretch>
            <a:fillRect/>
          </a:stretch>
        </p:blipFill>
        <p:spPr>
          <a:xfrm>
            <a:off x="4648200" y="838200"/>
            <a:ext cx="4114800" cy="2667000"/>
          </a:xfrm>
          <a:prstGeom prst="rect">
            <a:avLst/>
          </a:prstGeom>
        </p:spPr>
      </p:pic>
      <p:sp>
        <p:nvSpPr>
          <p:cNvPr id="8" name="TextBox 7"/>
          <p:cNvSpPr txBox="1"/>
          <p:nvPr/>
        </p:nvSpPr>
        <p:spPr>
          <a:xfrm>
            <a:off x="3276600" y="457200"/>
            <a:ext cx="2875274" cy="369332"/>
          </a:xfrm>
          <a:prstGeom prst="rect">
            <a:avLst/>
          </a:prstGeom>
          <a:noFill/>
        </p:spPr>
        <p:txBody>
          <a:bodyPr wrap="none" rtlCol="0">
            <a:spAutoFit/>
          </a:bodyPr>
          <a:lstStyle/>
          <a:p>
            <a:r>
              <a:rPr lang="en-US" b="1" dirty="0" smtClean="0"/>
              <a:t>The Scene after Demolitions</a:t>
            </a:r>
            <a:endParaRPr lang="en-GB" b="1" dirty="0"/>
          </a:p>
        </p:txBody>
      </p:sp>
      <p:pic>
        <p:nvPicPr>
          <p:cNvPr id="9" name="Picture 8" descr="D:\Pictures\labor pics 2\Aradhak Pics\jun 09\DSC01230.JPG"/>
          <p:cNvPicPr/>
          <p:nvPr/>
        </p:nvPicPr>
        <p:blipFill>
          <a:blip r:embed="rId5"/>
          <a:srcRect/>
          <a:stretch>
            <a:fillRect/>
          </a:stretch>
        </p:blipFill>
        <p:spPr bwMode="auto">
          <a:xfrm>
            <a:off x="457200" y="4038600"/>
            <a:ext cx="3429000" cy="2607356"/>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690F8773-A788-4FD0-99FA-5508F1748A3E}" type="slidenum">
              <a:rPr lang="en-GB" smtClean="0"/>
              <a:pPr/>
              <a:t>33</a:t>
            </a:fld>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474345"/>
            <a:ext cx="7620000" cy="5632311"/>
          </a:xfrm>
          <a:prstGeom prst="rect">
            <a:avLst/>
          </a:prstGeom>
        </p:spPr>
        <p:txBody>
          <a:bodyPr wrap="square">
            <a:spAutoFit/>
          </a:bodyPr>
          <a:lstStyle/>
          <a:p>
            <a:pPr algn="ctr"/>
            <a:r>
              <a:rPr lang="en-US" b="1" dirty="0" smtClean="0">
                <a:latin typeface="Times New Roman" pitchFamily="18" charset="0"/>
                <a:cs typeface="Times New Roman" pitchFamily="18" charset="0"/>
              </a:rPr>
              <a:t>Putting Things Together</a:t>
            </a:r>
          </a:p>
          <a:p>
            <a:pPr algn="just"/>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The families were left roofless in biting cold and a sudden down pour. Many fell ill. When the evictees tried to raise new </a:t>
            </a:r>
            <a:r>
              <a:rPr lang="en-US" dirty="0" err="1" smtClean="0">
                <a:latin typeface="Times New Roman" pitchFamily="18" charset="0"/>
                <a:cs typeface="Times New Roman" pitchFamily="18" charset="0"/>
              </a:rPr>
              <a:t>jhuggis</a:t>
            </a:r>
            <a:r>
              <a:rPr lang="en-US" dirty="0" smtClean="0">
                <a:latin typeface="Times New Roman" pitchFamily="18" charset="0"/>
                <a:cs typeface="Times New Roman" pitchFamily="18" charset="0"/>
              </a:rPr>
              <a:t> next to the pond in a corner, the callous administration did not allow, citing “court orders for commonwealth games preparations.  After many appeals and visits to elected representative including the local MLA and the MP and the chief minster, the only concession we received was to build temporary shelters within the little park that the MCD built for children two years ago. Not all evictees could find space in the park and many had to move out or find accommodation on rent which shot up in the meantime. Soon after the governments changed at the centre as well as the state levels and new leaders brought promises  of not demolishing slums  without </a:t>
            </a:r>
            <a:r>
              <a:rPr lang="en-US" dirty="0" err="1" smtClean="0">
                <a:latin typeface="Times New Roman" pitchFamily="18" charset="0"/>
                <a:cs typeface="Times New Roman" pitchFamily="18" charset="0"/>
              </a:rPr>
              <a:t>offerening</a:t>
            </a:r>
            <a:r>
              <a:rPr lang="en-US" dirty="0" smtClean="0">
                <a:latin typeface="Times New Roman" pitchFamily="18" charset="0"/>
                <a:cs typeface="Times New Roman" pitchFamily="18" charset="0"/>
              </a:rPr>
              <a:t> alternate housing. Fears still remain.</a:t>
            </a: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pic>
        <p:nvPicPr>
          <p:cNvPr id="9" name="Picture 8" descr="D:\Pictures\labor pics 2\Aradhak Pics\demolition\IMG0002A.jpg"/>
          <p:cNvPicPr/>
          <p:nvPr/>
        </p:nvPicPr>
        <p:blipFill>
          <a:blip r:embed="rId2"/>
          <a:srcRect/>
          <a:stretch>
            <a:fillRect/>
          </a:stretch>
        </p:blipFill>
        <p:spPr bwMode="auto">
          <a:xfrm>
            <a:off x="457201" y="3886200"/>
            <a:ext cx="3886200" cy="2666999"/>
          </a:xfrm>
          <a:prstGeom prst="rect">
            <a:avLst/>
          </a:prstGeom>
          <a:noFill/>
          <a:ln w="9525">
            <a:noFill/>
            <a:miter lim="800000"/>
            <a:headEnd/>
            <a:tailEnd/>
          </a:ln>
        </p:spPr>
      </p:pic>
      <p:pic>
        <p:nvPicPr>
          <p:cNvPr id="10" name="Picture 9" descr="D:\Pictures\labor pics 2\Aradhak Pics\april 09\DSC01041.JPG"/>
          <p:cNvPicPr/>
          <p:nvPr/>
        </p:nvPicPr>
        <p:blipFill>
          <a:blip r:embed="rId3"/>
          <a:srcRect/>
          <a:stretch>
            <a:fillRect/>
          </a:stretch>
        </p:blipFill>
        <p:spPr bwMode="auto">
          <a:xfrm>
            <a:off x="4495800" y="3810000"/>
            <a:ext cx="4267200" cy="2743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690F8773-A788-4FD0-99FA-5508F1748A3E}" type="slidenum">
              <a:rPr lang="en-GB" smtClean="0"/>
              <a:pPr/>
              <a:t>34</a:t>
            </a:fld>
            <a:endParaRPr lang="en-GB"/>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8229600" cy="2057400"/>
          </a:xfrm>
        </p:spPr>
        <p:txBody>
          <a:bodyPr>
            <a:normAutofit/>
          </a:bodyPr>
          <a:lstStyle/>
          <a:p>
            <a:r>
              <a:rPr lang="en-US" sz="2400" b="1" dirty="0" smtClean="0">
                <a:latin typeface="Times New Roman" pitchFamily="18" charset="0"/>
                <a:cs typeface="Times New Roman" pitchFamily="18" charset="0"/>
              </a:rPr>
              <a:t>Local Preferences:</a:t>
            </a:r>
          </a:p>
          <a:p>
            <a:r>
              <a:rPr lang="en-US" sz="1800" dirty="0" smtClean="0">
                <a:latin typeface="Times New Roman" pitchFamily="18" charset="0"/>
                <a:cs typeface="Times New Roman" pitchFamily="18" charset="0"/>
              </a:rPr>
              <a:t>Near Consensus in Aradhaknagar: Residents should be allowed to stay here.</a:t>
            </a:r>
          </a:p>
          <a:p>
            <a:r>
              <a:rPr lang="en-US" sz="1800" dirty="0" smtClean="0">
                <a:latin typeface="Times New Roman" pitchFamily="18" charset="0"/>
                <a:cs typeface="Times New Roman" pitchFamily="18" charset="0"/>
              </a:rPr>
              <a:t>If the slum needs redevelopment, it should be in situ rehabilitation.</a:t>
            </a:r>
          </a:p>
          <a:p>
            <a:r>
              <a:rPr lang="en-US" sz="1800" dirty="0" smtClean="0">
                <a:latin typeface="Times New Roman" pitchFamily="18" charset="0"/>
                <a:cs typeface="Times New Roman" pitchFamily="18" charset="0"/>
              </a:rPr>
              <a:t>Considerable anger against the Congress Party for having allowed demolitions and not allowing alternate construction too.</a:t>
            </a:r>
          </a:p>
          <a:p>
            <a:r>
              <a:rPr lang="en-US" sz="1800" dirty="0" smtClean="0">
                <a:latin typeface="Times New Roman" pitchFamily="18" charset="0"/>
                <a:cs typeface="Times New Roman" pitchFamily="18" charset="0"/>
              </a:rPr>
              <a:t>Vote shifted away from the Congress to the BSP, BJP and to AAP in 2014.</a:t>
            </a:r>
          </a:p>
        </p:txBody>
      </p:sp>
      <p:pic>
        <p:nvPicPr>
          <p:cNvPr id="5" name="Picture 4" descr="D:\Pictures\labor pics 2\misc\work photo\DSC01105.jpg"/>
          <p:cNvPicPr/>
          <p:nvPr/>
        </p:nvPicPr>
        <p:blipFill>
          <a:blip r:embed="rId2"/>
          <a:srcRect/>
          <a:stretch>
            <a:fillRect/>
          </a:stretch>
        </p:blipFill>
        <p:spPr bwMode="auto">
          <a:xfrm>
            <a:off x="457200" y="3124200"/>
            <a:ext cx="3810000" cy="2988356"/>
          </a:xfrm>
          <a:prstGeom prst="rect">
            <a:avLst/>
          </a:prstGeom>
          <a:noFill/>
          <a:ln w="9525">
            <a:noFill/>
            <a:miter lim="800000"/>
            <a:headEnd/>
            <a:tailEnd/>
          </a:ln>
        </p:spPr>
      </p:pic>
      <p:pic>
        <p:nvPicPr>
          <p:cNvPr id="6" name="Picture 5" descr="D:\Pictures\labor pics 2\Aradhak Pics\aradh sept 09\DSC01326.JPG"/>
          <p:cNvPicPr/>
          <p:nvPr/>
        </p:nvPicPr>
        <p:blipFill>
          <a:blip r:embed="rId3"/>
          <a:srcRect/>
          <a:stretch>
            <a:fillRect/>
          </a:stretch>
        </p:blipFill>
        <p:spPr bwMode="auto">
          <a:xfrm>
            <a:off x="4724400" y="3276600"/>
            <a:ext cx="3932555" cy="2988356"/>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690F8773-A788-4FD0-99FA-5508F1748A3E}" type="slidenum">
              <a:rPr lang="en-GB" smtClean="0"/>
              <a:pPr/>
              <a:t>35</a:t>
            </a:fld>
            <a:endParaRPr lang="en-GB"/>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21162"/>
          </a:xfrm>
        </p:spPr>
        <p:txBody>
          <a:bodyPr>
            <a:noAutofit/>
          </a:bodyPr>
          <a:lstStyle/>
          <a:p>
            <a:pPr algn="l"/>
            <a:r>
              <a:rPr lang="en-US" sz="1800" b="1" dirty="0" smtClean="0">
                <a:latin typeface="Times New Roman" pitchFamily="18" charset="0"/>
                <a:cs typeface="Times New Roman" pitchFamily="18" charset="0"/>
              </a:rPr>
              <a:t>Challenges</a:t>
            </a:r>
            <a:br>
              <a:rPr lang="en-US" sz="1800" b="1"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Total number of </a:t>
            </a:r>
            <a:r>
              <a:rPr lang="en-US" sz="1800" dirty="0" err="1" smtClean="0">
                <a:latin typeface="Times New Roman" pitchFamily="18" charset="0"/>
                <a:cs typeface="Times New Roman" pitchFamily="18" charset="0"/>
              </a:rPr>
              <a:t>jhuggies</a:t>
            </a:r>
            <a:r>
              <a:rPr lang="en-US" sz="1800" dirty="0" smtClean="0">
                <a:latin typeface="Times New Roman" pitchFamily="18" charset="0"/>
                <a:cs typeface="Times New Roman" pitchFamily="18" charset="0"/>
              </a:rPr>
              <a:t> in Delhi estimated at six lakh (with 3 million persons </a:t>
            </a:r>
            <a:r>
              <a:rPr lang="en-US" sz="1800" dirty="0" err="1" smtClean="0">
                <a:latin typeface="Times New Roman" pitchFamily="18" charset="0"/>
                <a:cs typeface="Times New Roman" pitchFamily="18" charset="0"/>
              </a:rPr>
              <a:t>appr</a:t>
            </a:r>
            <a:r>
              <a:rPr lang="en-US" sz="1800" dirty="0" smtClean="0">
                <a:latin typeface="Times New Roman" pitchFamily="18" charset="0"/>
                <a:cs typeface="Times New Roman" pitchFamily="18" charset="0"/>
              </a:rPr>
              <a:t>) in 600 clusters in 2001. Down to 2 million by 2015. Displacements helped by RWA petitions in Delhi Court; biggest displacement on the Yamuna </a:t>
            </a:r>
            <a:r>
              <a:rPr lang="en-US" sz="1800" dirty="0" err="1" smtClean="0">
                <a:latin typeface="Times New Roman" pitchFamily="18" charset="0"/>
                <a:cs typeface="Times New Roman" pitchFamily="18" charset="0"/>
              </a:rPr>
              <a:t>Pusshta</a:t>
            </a:r>
            <a:r>
              <a:rPr lang="en-US" sz="1800" dirty="0" smtClean="0">
                <a:latin typeface="Times New Roman" pitchFamily="18" charset="0"/>
                <a:cs typeface="Times New Roman" pitchFamily="18" charset="0"/>
              </a:rPr>
              <a:t> in 2002.</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In 2009, </a:t>
            </a:r>
            <a:r>
              <a:rPr lang="en-US" sz="1800" dirty="0" smtClean="0"/>
              <a:t>60K new flats or plots planned; only 15 K built and only 3K shifted by 2013. </a:t>
            </a:r>
            <a:br>
              <a:rPr lang="en-US" sz="1800" dirty="0" smtClean="0"/>
            </a:br>
            <a:r>
              <a:rPr lang="en-US" sz="1800" dirty="0" smtClean="0">
                <a:latin typeface="Times New Roman" pitchFamily="18" charset="0"/>
                <a:cs typeface="Times New Roman" pitchFamily="18" charset="0"/>
              </a:rPr>
              <a:t>The aim of authorities in Delhi was to build one lakh flats in a decade after 2005.</a:t>
            </a:r>
            <a:r>
              <a:rPr lang="en-US" sz="1800" b="1" dirty="0" smtClean="0">
                <a:latin typeface="Times New Roman" pitchFamily="18" charset="0"/>
                <a:cs typeface="Times New Roman" pitchFamily="18" charset="0"/>
              </a:rPr>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H</a:t>
            </a:r>
            <a:r>
              <a:rPr lang="en-US" sz="1800" dirty="0" smtClean="0">
                <a:latin typeface="Times New Roman" pitchFamily="18" charset="0"/>
                <a:cs typeface="Times New Roman" pitchFamily="18" charset="0"/>
              </a:rPr>
              <a:t>alf of the flats built for rehabilitation by the Slum department of MCD, DDA and Delhi Urban Slum Improvement Board at far off sites like </a:t>
            </a:r>
            <a:r>
              <a:rPr lang="en-US" sz="1800" dirty="0" err="1" smtClean="0">
                <a:latin typeface="Times New Roman" pitchFamily="18" charset="0"/>
                <a:cs typeface="Times New Roman" pitchFamily="18" charset="0"/>
              </a:rPr>
              <a:t>Ghevra</a:t>
            </a:r>
            <a:r>
              <a:rPr lang="en-US" sz="1800" dirty="0" smtClean="0">
                <a:latin typeface="Times New Roman" pitchFamily="18" charset="0"/>
                <a:cs typeface="Times New Roman" pitchFamily="18" charset="0"/>
              </a:rPr>
              <a:t> and </a:t>
            </a:r>
            <a:r>
              <a:rPr lang="en-US" sz="1800" dirty="0" err="1" smtClean="0">
                <a:latin typeface="Times New Roman" pitchFamily="18" charset="0"/>
                <a:cs typeface="Times New Roman" pitchFamily="18" charset="0"/>
              </a:rPr>
              <a:t>Kanjhawla</a:t>
            </a:r>
            <a:r>
              <a:rPr lang="en-US" sz="1800" dirty="0" smtClean="0">
                <a:latin typeface="Times New Roman" pitchFamily="18" charset="0"/>
                <a:cs typeface="Times New Roman" pitchFamily="18" charset="0"/>
              </a:rPr>
              <a:t> are lying vacant.</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In situ rehabilitation experimented in </a:t>
            </a:r>
            <a:r>
              <a:rPr lang="en-US" sz="1800" dirty="0" err="1" smtClean="0">
                <a:latin typeface="Times New Roman" pitchFamily="18" charset="0"/>
                <a:cs typeface="Times New Roman" pitchFamily="18" charset="0"/>
              </a:rPr>
              <a:t>Kathputli</a:t>
            </a:r>
            <a:r>
              <a:rPr lang="en-US" sz="1800" dirty="0" smtClean="0">
                <a:latin typeface="Times New Roman" pitchFamily="18" charset="0"/>
                <a:cs typeface="Times New Roman" pitchFamily="18" charset="0"/>
              </a:rPr>
              <a:t> Colony alone; remains a non-starter.</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first.</a:t>
            </a:r>
            <a:endParaRPr lang="en-GB" sz="1800" dirty="0"/>
          </a:p>
        </p:txBody>
      </p:sp>
      <p:pic>
        <p:nvPicPr>
          <p:cNvPr id="41986" name="Picture 2" descr="C:\Users\hp\Desktop\ghevra.jpg"/>
          <p:cNvPicPr>
            <a:picLocks noGrp="1" noChangeAspect="1" noChangeArrowheads="1"/>
          </p:cNvPicPr>
          <p:nvPr>
            <p:ph idx="1"/>
          </p:nvPr>
        </p:nvPicPr>
        <p:blipFill>
          <a:blip r:embed="rId2"/>
          <a:srcRect/>
          <a:stretch>
            <a:fillRect/>
          </a:stretch>
        </p:blipFill>
        <p:spPr bwMode="auto">
          <a:xfrm>
            <a:off x="457200" y="4495800"/>
            <a:ext cx="3657600" cy="2362200"/>
          </a:xfrm>
          <a:prstGeom prst="rect">
            <a:avLst/>
          </a:prstGeom>
          <a:noFill/>
        </p:spPr>
      </p:pic>
      <p:pic>
        <p:nvPicPr>
          <p:cNvPr id="41988" name="Picture 4" descr="http://www.tehelka.com/wp-content/uploads/2014/01/45-620x400.jpg"/>
          <p:cNvPicPr>
            <a:picLocks noChangeAspect="1" noChangeArrowheads="1"/>
          </p:cNvPicPr>
          <p:nvPr/>
        </p:nvPicPr>
        <p:blipFill>
          <a:blip r:embed="rId3"/>
          <a:srcRect/>
          <a:stretch>
            <a:fillRect/>
          </a:stretch>
        </p:blipFill>
        <p:spPr bwMode="auto">
          <a:xfrm>
            <a:off x="5029200" y="4522839"/>
            <a:ext cx="3619500" cy="2335161"/>
          </a:xfrm>
          <a:prstGeom prst="rect">
            <a:avLst/>
          </a:prstGeom>
          <a:noFill/>
        </p:spPr>
      </p:pic>
      <p:sp>
        <p:nvSpPr>
          <p:cNvPr id="5" name="Slide Number Placeholder 4"/>
          <p:cNvSpPr>
            <a:spLocks noGrp="1"/>
          </p:cNvSpPr>
          <p:nvPr>
            <p:ph type="sldNum" sz="quarter" idx="12"/>
          </p:nvPr>
        </p:nvSpPr>
        <p:spPr/>
        <p:txBody>
          <a:bodyPr/>
          <a:lstStyle/>
          <a:p>
            <a:fld id="{690F8773-A788-4FD0-99FA-5508F1748A3E}" type="slidenum">
              <a:rPr lang="en-GB" smtClean="0"/>
              <a:pPr/>
              <a:t>36</a:t>
            </a:fld>
            <a:endParaRPr lang="en-GB"/>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4800600" cy="6463308"/>
          </a:xfrm>
          <a:prstGeom prst="rect">
            <a:avLst/>
          </a:prstGeom>
        </p:spPr>
        <p:txBody>
          <a:bodyPr wrap="square">
            <a:spAutoFit/>
          </a:bodyPr>
          <a:lstStyle/>
          <a:p>
            <a:r>
              <a:rPr lang="en-US" b="1" dirty="0" smtClean="0"/>
              <a:t>Remedies tried:-</a:t>
            </a:r>
          </a:p>
          <a:p>
            <a:r>
              <a:rPr lang="en-US" dirty="0" smtClean="0"/>
              <a:t>In 2011, the centre announced plan for </a:t>
            </a:r>
            <a:r>
              <a:rPr lang="en-US" dirty="0" err="1" smtClean="0"/>
              <a:t>constn</a:t>
            </a:r>
            <a:r>
              <a:rPr lang="en-US" dirty="0" smtClean="0"/>
              <a:t> of one million houses for poor by 2022 to make india slum free under RAY with 30K </a:t>
            </a:r>
            <a:r>
              <a:rPr lang="en-US" dirty="0" err="1" smtClean="0"/>
              <a:t>cr</a:t>
            </a:r>
            <a:r>
              <a:rPr lang="en-US" dirty="0" smtClean="0"/>
              <a:t> under 12</a:t>
            </a:r>
            <a:r>
              <a:rPr lang="en-US" baseline="30000" dirty="0" smtClean="0"/>
              <a:t>th</a:t>
            </a:r>
            <a:r>
              <a:rPr lang="en-US" dirty="0" smtClean="0"/>
              <a:t> plan.</a:t>
            </a:r>
          </a:p>
          <a:p>
            <a:r>
              <a:rPr lang="en-US" dirty="0" smtClean="0"/>
              <a:t>JNNURM with PPP plus 4000 </a:t>
            </a:r>
            <a:r>
              <a:rPr lang="en-US" dirty="0" err="1" smtClean="0"/>
              <a:t>cr</a:t>
            </a:r>
            <a:r>
              <a:rPr lang="en-US" dirty="0" smtClean="0"/>
              <a:t> budget plus 10K </a:t>
            </a:r>
            <a:r>
              <a:rPr lang="en-US" dirty="0" err="1" smtClean="0"/>
              <a:t>crore</a:t>
            </a:r>
            <a:r>
              <a:rPr lang="en-US" dirty="0" smtClean="0"/>
              <a:t> </a:t>
            </a:r>
            <a:r>
              <a:rPr lang="en-US" dirty="0" err="1" smtClean="0"/>
              <a:t>evry</a:t>
            </a:r>
            <a:r>
              <a:rPr lang="en-US" dirty="0" smtClean="0"/>
              <a:t> yr budget for urban renewal average. </a:t>
            </a:r>
          </a:p>
          <a:p>
            <a:r>
              <a:rPr lang="en-US" dirty="0" smtClean="0"/>
              <a:t>Few successes in Hyderabad, Mumbai etc. Evictions more than rehabilitation as on Yamuna </a:t>
            </a:r>
            <a:r>
              <a:rPr lang="en-US" dirty="0" err="1" smtClean="0"/>
              <a:t>Pushta</a:t>
            </a:r>
            <a:r>
              <a:rPr lang="en-US" dirty="0" smtClean="0"/>
              <a:t>.</a:t>
            </a:r>
          </a:p>
          <a:p>
            <a:r>
              <a:rPr lang="en-US" dirty="0" smtClean="0"/>
              <a:t>Reasons: tenants do not have documents; not willing to shift far; alternate land difficult; counting inefficient or corrupt; High rises need more planning.</a:t>
            </a:r>
          </a:p>
          <a:p>
            <a:r>
              <a:rPr lang="en-US" b="1" dirty="0" smtClean="0">
                <a:latin typeface="Times New Roman" pitchFamily="18" charset="0"/>
                <a:cs typeface="Times New Roman" pitchFamily="18" charset="0"/>
              </a:rPr>
              <a:t>Alternatives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Successful models in Bangkok, Kuala </a:t>
            </a:r>
            <a:r>
              <a:rPr lang="en-US" dirty="0" err="1" smtClean="0">
                <a:latin typeface="Times New Roman" pitchFamily="18" charset="0"/>
                <a:cs typeface="Times New Roman" pitchFamily="18" charset="0"/>
              </a:rPr>
              <a:t>Lampur</a:t>
            </a:r>
            <a:r>
              <a:rPr lang="en-US" dirty="0" smtClean="0">
                <a:latin typeface="Times New Roman" pitchFamily="18" charset="0"/>
                <a:cs typeface="Times New Roman" pitchFamily="18" charset="0"/>
              </a:rPr>
              <a:t> apart from rich nations; </a:t>
            </a:r>
            <a:r>
              <a:rPr lang="en-US" dirty="0" err="1" smtClean="0">
                <a:latin typeface="Times New Roman" pitchFamily="18" charset="0"/>
                <a:cs typeface="Times New Roman" pitchFamily="18" charset="0"/>
              </a:rPr>
              <a:t>upgradation</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regularisation</a:t>
            </a:r>
            <a:r>
              <a:rPr lang="en-US" dirty="0" smtClean="0">
                <a:latin typeface="Times New Roman" pitchFamily="18" charset="0"/>
                <a:cs typeface="Times New Roman" pitchFamily="18" charset="0"/>
              </a:rPr>
              <a:t> rather than eviction better; participation rather than </a:t>
            </a:r>
            <a:r>
              <a:rPr lang="en-US" dirty="0" err="1" smtClean="0">
                <a:latin typeface="Times New Roman" pitchFamily="18" charset="0"/>
                <a:cs typeface="Times New Roman" pitchFamily="18" charset="0"/>
              </a:rPr>
              <a:t>centn</a:t>
            </a:r>
            <a:r>
              <a:rPr lang="en-US" dirty="0" smtClean="0">
                <a:latin typeface="Times New Roman" pitchFamily="18" charset="0"/>
                <a:cs typeface="Times New Roman" pitchFamily="18" charset="0"/>
              </a:rPr>
              <a:t>; private sector and local </a:t>
            </a:r>
            <a:r>
              <a:rPr lang="en-US" dirty="0" err="1" smtClean="0">
                <a:latin typeface="Times New Roman" pitchFamily="18" charset="0"/>
                <a:cs typeface="Times New Roman" pitchFamily="18" charset="0"/>
              </a:rPr>
              <a:t>govt</a:t>
            </a:r>
            <a:r>
              <a:rPr lang="en-US" dirty="0" smtClean="0">
                <a:latin typeface="Times New Roman" pitchFamily="18" charset="0"/>
                <a:cs typeface="Times New Roman" pitchFamily="18" charset="0"/>
              </a:rPr>
              <a:t> also imp; hybrid approaches valid; infrastructure with maintenance; governance quality important; wholesome anti poverty, livelihood </a:t>
            </a:r>
            <a:r>
              <a:rPr lang="en-US" dirty="0" err="1" smtClean="0">
                <a:latin typeface="Times New Roman" pitchFamily="18" charset="0"/>
                <a:cs typeface="Times New Roman" pitchFamily="18" charset="0"/>
              </a:rPr>
              <a:t>appr</a:t>
            </a:r>
            <a:r>
              <a:rPr lang="en-US" dirty="0" smtClean="0">
                <a:latin typeface="Times New Roman" pitchFamily="18" charset="0"/>
                <a:cs typeface="Times New Roman" pitchFamily="18" charset="0"/>
              </a:rPr>
              <a:t>; basic services</a:t>
            </a:r>
            <a:endParaRPr lang="en-US" dirty="0" smtClean="0"/>
          </a:p>
        </p:txBody>
      </p:sp>
      <p:pic>
        <p:nvPicPr>
          <p:cNvPr id="3" name="Picture 2" descr="http://images.jagran.com/URBAN-HOUSE_25_6-2013.jpg"/>
          <p:cNvPicPr/>
          <p:nvPr/>
        </p:nvPicPr>
        <p:blipFill>
          <a:blip r:embed="rId2"/>
          <a:srcRect/>
          <a:stretch>
            <a:fillRect/>
          </a:stretch>
        </p:blipFill>
        <p:spPr bwMode="auto">
          <a:xfrm>
            <a:off x="5638800" y="152400"/>
            <a:ext cx="3216745" cy="3048000"/>
          </a:xfrm>
          <a:prstGeom prst="rect">
            <a:avLst/>
          </a:prstGeom>
          <a:noFill/>
          <a:ln w="9525">
            <a:noFill/>
            <a:miter lim="800000"/>
            <a:headEnd/>
            <a:tailEnd/>
          </a:ln>
        </p:spPr>
      </p:pic>
      <p:pic>
        <p:nvPicPr>
          <p:cNvPr id="4" name="Picture 2" descr="D:\Pictures\labor pics 2\Aradhak Pics\sept 2013\2013-09-19 15.50.16.jpg"/>
          <p:cNvPicPr>
            <a:picLocks noChangeAspect="1" noChangeArrowheads="1"/>
          </p:cNvPicPr>
          <p:nvPr/>
        </p:nvPicPr>
        <p:blipFill>
          <a:blip r:embed="rId3" cstate="print"/>
          <a:srcRect/>
          <a:stretch>
            <a:fillRect/>
          </a:stretch>
        </p:blipFill>
        <p:spPr bwMode="auto">
          <a:xfrm>
            <a:off x="5080000" y="3429000"/>
            <a:ext cx="3860800" cy="2895600"/>
          </a:xfrm>
          <a:prstGeom prst="rect">
            <a:avLst/>
          </a:prstGeom>
          <a:noFill/>
        </p:spPr>
      </p:pic>
      <p:sp>
        <p:nvSpPr>
          <p:cNvPr id="5" name="Slide Number Placeholder 4"/>
          <p:cNvSpPr>
            <a:spLocks noGrp="1"/>
          </p:cNvSpPr>
          <p:nvPr>
            <p:ph type="sldNum" sz="quarter" idx="12"/>
          </p:nvPr>
        </p:nvSpPr>
        <p:spPr/>
        <p:txBody>
          <a:bodyPr/>
          <a:lstStyle/>
          <a:p>
            <a:fld id="{690F8773-A788-4FD0-99FA-5508F1748A3E}" type="slidenum">
              <a:rPr lang="en-GB" smtClean="0"/>
              <a:pPr/>
              <a:t>37</a:t>
            </a:fld>
            <a:endParaRPr lang="en-GB"/>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Autofit/>
          </a:bodyPr>
          <a:lstStyle/>
          <a:p>
            <a:pPr algn="ctr"/>
            <a:r>
              <a:rPr lang="en-US" sz="2000" b="1" dirty="0" smtClean="0"/>
              <a:t>Bibliography</a:t>
            </a:r>
            <a:endParaRPr lang="en-US" sz="1600" b="1" dirty="0" smtClean="0"/>
          </a:p>
          <a:p>
            <a:r>
              <a:rPr lang="en-US" sz="1600" b="1" dirty="0" smtClean="0"/>
              <a:t>Poverty and the Economy </a:t>
            </a:r>
            <a:endParaRPr lang="en-GB" sz="1600" dirty="0" smtClean="0"/>
          </a:p>
          <a:p>
            <a:r>
              <a:rPr lang="en-US" sz="1600" i="1" dirty="0" err="1" smtClean="0"/>
              <a:t>Bannerjee</a:t>
            </a:r>
            <a:r>
              <a:rPr lang="en-US" sz="1600" i="1" dirty="0" smtClean="0"/>
              <a:t>, </a:t>
            </a:r>
            <a:r>
              <a:rPr lang="en-US" sz="1600" i="1" dirty="0" err="1" smtClean="0"/>
              <a:t>Abhijit</a:t>
            </a:r>
            <a:r>
              <a:rPr lang="en-US" sz="1600" i="1" dirty="0" smtClean="0"/>
              <a:t> and Esther </a:t>
            </a:r>
            <a:r>
              <a:rPr lang="en-US" sz="1600" i="1" dirty="0" err="1" smtClean="0"/>
              <a:t>Dufflo</a:t>
            </a:r>
            <a:r>
              <a:rPr lang="en-US" sz="1600" i="1" dirty="0" smtClean="0"/>
              <a:t> </a:t>
            </a:r>
            <a:r>
              <a:rPr lang="en-US" sz="1600" i="1" u="sng" dirty="0" smtClean="0">
                <a:hlinkClick r:id="rId2" tooltip="Poor Economics"/>
              </a:rPr>
              <a:t>Poor Economics: A Radical Rethinking of the Way to Fight Global Poverty</a:t>
            </a:r>
            <a:r>
              <a:rPr lang="en-US" sz="1600" dirty="0" smtClean="0"/>
              <a:t> , </a:t>
            </a:r>
            <a:r>
              <a:rPr lang="en-US" sz="1600" u="sng" dirty="0" smtClean="0">
                <a:hlinkClick r:id="rId3" tooltip="PublicAffairs"/>
              </a:rPr>
              <a:t>Public Affairs</a:t>
            </a:r>
            <a:r>
              <a:rPr lang="en-US" sz="1600" dirty="0" smtClean="0"/>
              <a:t>, New York, 2011.</a:t>
            </a:r>
            <a:endParaRPr lang="en-GB" sz="1600" dirty="0" smtClean="0"/>
          </a:p>
          <a:p>
            <a:r>
              <a:rPr lang="en-US" sz="1600" dirty="0" err="1" smtClean="0"/>
              <a:t>Bhaduri</a:t>
            </a:r>
            <a:r>
              <a:rPr lang="en-US" sz="1600" dirty="0" smtClean="0"/>
              <a:t>, </a:t>
            </a:r>
            <a:r>
              <a:rPr lang="en-US" sz="1600" dirty="0" err="1" smtClean="0"/>
              <a:t>Amit</a:t>
            </a:r>
            <a:r>
              <a:rPr lang="en-US" sz="1600" dirty="0" smtClean="0"/>
              <a:t>, ‘Predatory Growth’ </a:t>
            </a:r>
            <a:r>
              <a:rPr lang="en-US" sz="1600" i="1" dirty="0" smtClean="0"/>
              <a:t>Economic and Political Weekly</a:t>
            </a:r>
            <a:r>
              <a:rPr lang="en-US" sz="1600" dirty="0" smtClean="0"/>
              <a:t>, April 19, 2008.</a:t>
            </a:r>
            <a:endParaRPr lang="en-GB" sz="1600" dirty="0" smtClean="0"/>
          </a:p>
          <a:p>
            <a:r>
              <a:rPr lang="en-US" sz="1600" dirty="0" err="1" smtClean="0"/>
              <a:t>Bhalla</a:t>
            </a:r>
            <a:r>
              <a:rPr lang="en-US" sz="1600" dirty="0" smtClean="0"/>
              <a:t>, S.S. (2011), ‘Inclusion and Growth in India’, </a:t>
            </a:r>
            <a:r>
              <a:rPr lang="en-US" sz="1600" i="1" dirty="0" smtClean="0"/>
              <a:t>Asia Research Centre Working Paper No.39</a:t>
            </a:r>
            <a:r>
              <a:rPr lang="en-US" sz="1600" dirty="0" smtClean="0"/>
              <a:t>, London School of Economics.</a:t>
            </a:r>
            <a:endParaRPr lang="en-GB" sz="1600" dirty="0" smtClean="0"/>
          </a:p>
          <a:p>
            <a:r>
              <a:rPr lang="en-US" sz="1600" dirty="0" err="1" smtClean="0"/>
              <a:t>Chandrashekhar</a:t>
            </a:r>
            <a:r>
              <a:rPr lang="en-US" sz="1600" dirty="0" smtClean="0"/>
              <a:t>, C.P. and </a:t>
            </a:r>
            <a:r>
              <a:rPr lang="en-US" sz="1600" dirty="0" err="1" smtClean="0"/>
              <a:t>Jayati</a:t>
            </a:r>
            <a:r>
              <a:rPr lang="en-US" sz="1600" dirty="0" smtClean="0"/>
              <a:t> </a:t>
            </a:r>
            <a:r>
              <a:rPr lang="en-US" sz="1600" dirty="0" err="1" smtClean="0"/>
              <a:t>Ghosh</a:t>
            </a:r>
            <a:r>
              <a:rPr lang="en-US" sz="1600" dirty="0" smtClean="0"/>
              <a:t>, </a:t>
            </a:r>
            <a:r>
              <a:rPr lang="en-US" sz="1600" i="1" dirty="0" smtClean="0"/>
              <a:t>Working More For Less</a:t>
            </a:r>
            <a:r>
              <a:rPr lang="en-US" sz="1600" dirty="0" smtClean="0"/>
              <a:t>, Macro scan, 2007.</a:t>
            </a:r>
            <a:endParaRPr lang="en-GB" sz="1600" dirty="0" smtClean="0"/>
          </a:p>
          <a:p>
            <a:r>
              <a:rPr lang="en-US" sz="1600" dirty="0" err="1" smtClean="0"/>
              <a:t>Sundaram</a:t>
            </a:r>
            <a:r>
              <a:rPr lang="en-US" sz="1600" dirty="0" smtClean="0"/>
              <a:t>, K. and Suresh D. </a:t>
            </a:r>
            <a:r>
              <a:rPr lang="en-US" sz="1600" dirty="0" err="1" smtClean="0"/>
              <a:t>Tendulkar</a:t>
            </a:r>
            <a:r>
              <a:rPr lang="en-US" sz="1600" dirty="0" smtClean="0"/>
              <a:t>, ‘Poverty Decline in India in the 1990s: A Reality and not an Artifact in Deaton</a:t>
            </a:r>
            <a:r>
              <a:rPr lang="en-US" sz="1600" i="1" dirty="0" smtClean="0"/>
              <a:t>’</a:t>
            </a:r>
            <a:r>
              <a:rPr lang="en-US" sz="1600" dirty="0" smtClean="0"/>
              <a:t>, </a:t>
            </a:r>
            <a:r>
              <a:rPr lang="en-US" sz="1600" dirty="0" err="1" smtClean="0"/>
              <a:t>Agnus</a:t>
            </a:r>
            <a:r>
              <a:rPr lang="en-US" sz="1600" dirty="0" smtClean="0"/>
              <a:t> and </a:t>
            </a:r>
            <a:r>
              <a:rPr lang="en-US" sz="1600" dirty="0" err="1" smtClean="0"/>
              <a:t>Kozel</a:t>
            </a:r>
            <a:r>
              <a:rPr lang="en-US" sz="1600" dirty="0" smtClean="0"/>
              <a:t>, </a:t>
            </a:r>
            <a:r>
              <a:rPr lang="en-US" sz="1600" dirty="0" err="1" smtClean="0"/>
              <a:t>Valeri</a:t>
            </a:r>
            <a:r>
              <a:rPr lang="en-US" sz="1600" dirty="0" smtClean="0"/>
              <a:t> eds. </a:t>
            </a:r>
            <a:r>
              <a:rPr lang="en-US" sz="1600" i="1" dirty="0" smtClean="0"/>
              <a:t>Data and Dogma: The Great Indian Poverty Debate</a:t>
            </a:r>
            <a:r>
              <a:rPr lang="en-US" sz="1600" dirty="0" smtClean="0"/>
              <a:t>, Macmillan, Delhi, 2005.</a:t>
            </a:r>
            <a:endParaRPr lang="en-GB" sz="1600" dirty="0" smtClean="0"/>
          </a:p>
          <a:p>
            <a:r>
              <a:rPr lang="en-US" sz="1600" i="1" dirty="0" err="1" smtClean="0"/>
              <a:t>Aiyar</a:t>
            </a:r>
            <a:r>
              <a:rPr lang="en-US" sz="1600" i="1" dirty="0" smtClean="0"/>
              <a:t>, </a:t>
            </a:r>
            <a:r>
              <a:rPr lang="en-US" sz="1600" i="1" dirty="0" err="1" smtClean="0"/>
              <a:t>Swaminatahan</a:t>
            </a:r>
            <a:r>
              <a:rPr lang="en-US" sz="1600" i="1" dirty="0" smtClean="0"/>
              <a:t> (2008), </a:t>
            </a:r>
            <a:r>
              <a:rPr lang="en-US" sz="1600" i="1" dirty="0" err="1" smtClean="0"/>
              <a:t>Swaminomics</a:t>
            </a:r>
            <a:r>
              <a:rPr lang="en-US" sz="1600" i="1" dirty="0" smtClean="0"/>
              <a:t>: Escape from the Benevolent </a:t>
            </a:r>
            <a:r>
              <a:rPr lang="en-US" sz="1600" i="1" dirty="0" err="1" smtClean="0"/>
              <a:t>Zookepers</a:t>
            </a:r>
            <a:r>
              <a:rPr lang="en-US" sz="1600" dirty="0" smtClean="0"/>
              <a:t>, New Delhi: Times of India.</a:t>
            </a:r>
          </a:p>
          <a:p>
            <a:r>
              <a:rPr lang="en-US" sz="1600" b="1" dirty="0" smtClean="0"/>
              <a:t>Slums in India</a:t>
            </a:r>
          </a:p>
          <a:p>
            <a:r>
              <a:rPr lang="en-US" sz="1600" dirty="0" err="1" smtClean="0"/>
              <a:t>Shahana</a:t>
            </a:r>
            <a:r>
              <a:rPr lang="en-US" sz="1600" dirty="0" smtClean="0"/>
              <a:t> Sheikh and </a:t>
            </a:r>
            <a:r>
              <a:rPr lang="en-US" sz="1600" dirty="0" err="1" smtClean="0"/>
              <a:t>Subhadra</a:t>
            </a:r>
            <a:r>
              <a:rPr lang="en-US" sz="1600" dirty="0" smtClean="0"/>
              <a:t> Banda, ‘The Delhi Urban Shelter Improvement Board (DUSIB): The Challenges Facing a Strong, Progressive Agency’. A report of the Cities of Delhi project, Centre for Policy Research, New Delhi (May 2014).</a:t>
            </a:r>
            <a:endParaRPr lang="en-GB" sz="1600" dirty="0" smtClean="0"/>
          </a:p>
          <a:p>
            <a:r>
              <a:rPr lang="en-US" sz="1600" dirty="0" smtClean="0"/>
              <a:t>Ali, </a:t>
            </a:r>
            <a:r>
              <a:rPr lang="en-US" sz="1600" dirty="0" err="1" smtClean="0"/>
              <a:t>Sabir</a:t>
            </a:r>
            <a:r>
              <a:rPr lang="en-US" sz="1600" dirty="0" smtClean="0"/>
              <a:t> ed. </a:t>
            </a:r>
            <a:r>
              <a:rPr lang="en-US" sz="1600" i="1" dirty="0" smtClean="0"/>
              <a:t>Dimensions of Urban Poverty</a:t>
            </a:r>
            <a:r>
              <a:rPr lang="en-US" sz="1600" dirty="0" smtClean="0"/>
              <a:t>, </a:t>
            </a:r>
            <a:r>
              <a:rPr lang="en-US" sz="1600" dirty="0" err="1" smtClean="0"/>
              <a:t>Rawat</a:t>
            </a:r>
            <a:r>
              <a:rPr lang="en-US" sz="1600" dirty="0" smtClean="0"/>
              <a:t> Publication, 2006.</a:t>
            </a:r>
            <a:endParaRPr lang="en-GB" sz="1600" dirty="0" smtClean="0"/>
          </a:p>
          <a:p>
            <a:r>
              <a:rPr lang="en-US" sz="1600" dirty="0" smtClean="0"/>
              <a:t>Davis, Mike, </a:t>
            </a:r>
            <a:r>
              <a:rPr lang="en-US" sz="1600" i="1" dirty="0" smtClean="0"/>
              <a:t>Planet of Slums</a:t>
            </a:r>
            <a:r>
              <a:rPr lang="en-US" sz="1600" dirty="0" smtClean="0"/>
              <a:t>, Verso, London, 2006.</a:t>
            </a:r>
            <a:endParaRPr lang="en-GB" sz="1600" dirty="0" smtClean="0"/>
          </a:p>
          <a:p>
            <a:r>
              <a:rPr lang="en-US" sz="1600" dirty="0" smtClean="0"/>
              <a:t>Desai, A.R. and S.D. </a:t>
            </a:r>
            <a:r>
              <a:rPr lang="en-US" sz="1600" dirty="0" err="1" smtClean="0"/>
              <a:t>Pillai</a:t>
            </a:r>
            <a:r>
              <a:rPr lang="en-US" sz="1600" dirty="0" smtClean="0"/>
              <a:t>, eds. </a:t>
            </a:r>
            <a:r>
              <a:rPr lang="en-US" sz="1600" i="1" dirty="0" smtClean="0"/>
              <a:t>Slums and Urbanization</a:t>
            </a:r>
            <a:r>
              <a:rPr lang="en-US" sz="1600" dirty="0" smtClean="0"/>
              <a:t>, Popular </a:t>
            </a:r>
            <a:r>
              <a:rPr lang="en-US" sz="1600" dirty="0" err="1" smtClean="0"/>
              <a:t>Prakashan</a:t>
            </a:r>
            <a:r>
              <a:rPr lang="en-US" sz="1600" dirty="0" smtClean="0"/>
              <a:t>, 1990.</a:t>
            </a:r>
            <a:endParaRPr lang="en-GB" sz="1600" dirty="0" smtClean="0"/>
          </a:p>
        </p:txBody>
      </p:sp>
      <p:sp>
        <p:nvSpPr>
          <p:cNvPr id="4" name="Slide Number Placeholder 3"/>
          <p:cNvSpPr>
            <a:spLocks noGrp="1"/>
          </p:cNvSpPr>
          <p:nvPr>
            <p:ph type="sldNum" sz="quarter" idx="12"/>
          </p:nvPr>
        </p:nvSpPr>
        <p:spPr/>
        <p:txBody>
          <a:bodyPr/>
          <a:lstStyle/>
          <a:p>
            <a:fld id="{690F8773-A788-4FD0-99FA-5508F1748A3E}" type="slidenum">
              <a:rPr lang="en-GB" smtClean="0"/>
              <a:pPr/>
              <a:t>38</a:t>
            </a:fld>
            <a:endParaRPr lang="en-GB"/>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629400"/>
          </a:xfrm>
        </p:spPr>
        <p:txBody>
          <a:bodyPr>
            <a:noAutofit/>
          </a:bodyPr>
          <a:lstStyle/>
          <a:p>
            <a:r>
              <a:rPr lang="en-US" sz="1600" dirty="0" err="1" smtClean="0"/>
              <a:t>Dupont</a:t>
            </a:r>
            <a:r>
              <a:rPr lang="en-US" sz="1600" dirty="0" smtClean="0"/>
              <a:t>, Veronique, Emma </a:t>
            </a:r>
            <a:r>
              <a:rPr lang="en-US" sz="1600" dirty="0" err="1" smtClean="0"/>
              <a:t>Tarlo</a:t>
            </a:r>
            <a:r>
              <a:rPr lang="en-US" sz="1600" dirty="0" smtClean="0"/>
              <a:t>, and Denis Vidal, eds. </a:t>
            </a:r>
            <a:r>
              <a:rPr lang="en-US" sz="1600" i="1" dirty="0" smtClean="0"/>
              <a:t>Delhi: Urban Space and Human </a:t>
            </a:r>
            <a:endParaRPr lang="en-GB" sz="1600" dirty="0" smtClean="0"/>
          </a:p>
          <a:p>
            <a:r>
              <a:rPr lang="en-US" sz="1600" i="1" dirty="0" smtClean="0"/>
              <a:t>   Destinies,</a:t>
            </a:r>
            <a:r>
              <a:rPr lang="en-US" sz="1600" dirty="0" smtClean="0"/>
              <a:t> </a:t>
            </a:r>
            <a:r>
              <a:rPr lang="en-US" sz="1600" dirty="0" err="1" smtClean="0"/>
              <a:t>Manohar</a:t>
            </a:r>
            <a:r>
              <a:rPr lang="en-US" sz="1600" dirty="0" smtClean="0"/>
              <a:t>, 2000.</a:t>
            </a:r>
            <a:endParaRPr lang="en-GB" sz="1600" dirty="0" smtClean="0"/>
          </a:p>
          <a:p>
            <a:r>
              <a:rPr lang="en-US" sz="1600" dirty="0" err="1" smtClean="0"/>
              <a:t>Ghosh</a:t>
            </a:r>
            <a:r>
              <a:rPr lang="en-US" sz="1600" dirty="0" smtClean="0"/>
              <a:t>, </a:t>
            </a:r>
            <a:r>
              <a:rPr lang="en-US" sz="1600" dirty="0" err="1" smtClean="0"/>
              <a:t>Arun</a:t>
            </a:r>
            <a:r>
              <a:rPr lang="en-US" sz="1600" dirty="0" smtClean="0"/>
              <a:t> Kumar, ‘Changing Livelihood Pattern of Slum-dwellers in Delhi: From A Squatter </a:t>
            </a:r>
            <a:endParaRPr lang="en-GB" sz="1600" dirty="0" smtClean="0"/>
          </a:p>
          <a:p>
            <a:r>
              <a:rPr lang="en-US" sz="1600" dirty="0" smtClean="0"/>
              <a:t>   Settlement to a Resettlement Colony’, </a:t>
            </a:r>
            <a:r>
              <a:rPr lang="en-US" sz="1600" i="1" dirty="0" smtClean="0"/>
              <a:t>Social Change</a:t>
            </a:r>
            <a:r>
              <a:rPr lang="en-US" sz="1600" dirty="0" smtClean="0"/>
              <a:t>, vol. 38, September 2008.</a:t>
            </a:r>
            <a:endParaRPr lang="en-GB" sz="1600" dirty="0" smtClean="0"/>
          </a:p>
          <a:p>
            <a:r>
              <a:rPr lang="en-US" sz="1600" dirty="0" err="1" smtClean="0"/>
              <a:t>Jha</a:t>
            </a:r>
            <a:r>
              <a:rPr lang="en-US" sz="1600" dirty="0" smtClean="0"/>
              <a:t>, S. S. Structure of Urban Poverty:</a:t>
            </a:r>
            <a:r>
              <a:rPr lang="en-US" sz="1600" i="1" dirty="0" smtClean="0"/>
              <a:t> The Case of Bombay Slums, </a:t>
            </a:r>
            <a:r>
              <a:rPr lang="en-US" sz="1600" dirty="0" smtClean="0"/>
              <a:t>Popular </a:t>
            </a:r>
            <a:r>
              <a:rPr lang="en-US" sz="1600" dirty="0" err="1" smtClean="0"/>
              <a:t>Prakashan</a:t>
            </a:r>
            <a:r>
              <a:rPr lang="en-US" sz="1600" dirty="0" smtClean="0"/>
              <a:t>, Bombay, </a:t>
            </a:r>
            <a:endParaRPr lang="en-GB" sz="1600" dirty="0" smtClean="0"/>
          </a:p>
          <a:p>
            <a:r>
              <a:rPr lang="en-US" sz="1600" dirty="0" smtClean="0"/>
              <a:t>   1986.</a:t>
            </a:r>
            <a:endParaRPr lang="en-GB" sz="1600" dirty="0" smtClean="0"/>
          </a:p>
          <a:p>
            <a:r>
              <a:rPr lang="en-US" sz="1600" dirty="0" err="1" smtClean="0"/>
              <a:t>Menon-Sen</a:t>
            </a:r>
            <a:r>
              <a:rPr lang="en-US" sz="1600" dirty="0" smtClean="0"/>
              <a:t>, </a:t>
            </a:r>
            <a:r>
              <a:rPr lang="en-US" sz="1600" dirty="0" err="1" smtClean="0"/>
              <a:t>Kalyani</a:t>
            </a:r>
            <a:r>
              <a:rPr lang="en-US" sz="1600" dirty="0" smtClean="0"/>
              <a:t> and </a:t>
            </a:r>
            <a:r>
              <a:rPr lang="en-US" sz="1600" dirty="0" err="1" smtClean="0"/>
              <a:t>Gautam</a:t>
            </a:r>
            <a:r>
              <a:rPr lang="en-US" sz="1600" dirty="0" smtClean="0"/>
              <a:t> </a:t>
            </a:r>
            <a:r>
              <a:rPr lang="en-US" sz="1600" dirty="0" err="1" smtClean="0"/>
              <a:t>Bhan</a:t>
            </a:r>
            <a:r>
              <a:rPr lang="en-US" sz="1600" dirty="0" smtClean="0"/>
              <a:t>, </a:t>
            </a:r>
            <a:r>
              <a:rPr lang="en-US" sz="1600" i="1" dirty="0" smtClean="0"/>
              <a:t>Swept Off the Map, Surviving Eviction and Resettlement </a:t>
            </a:r>
            <a:endParaRPr lang="en-GB" sz="1600" dirty="0" smtClean="0"/>
          </a:p>
          <a:p>
            <a:r>
              <a:rPr lang="en-US" sz="1600" i="1" dirty="0" smtClean="0"/>
              <a:t>   in Delhi</a:t>
            </a:r>
            <a:r>
              <a:rPr lang="en-US" sz="1600" dirty="0" smtClean="0"/>
              <a:t>, </a:t>
            </a:r>
            <a:r>
              <a:rPr lang="en-US" sz="1600" dirty="0" err="1" smtClean="0"/>
              <a:t>Jagori</a:t>
            </a:r>
            <a:r>
              <a:rPr lang="en-US" sz="1600" dirty="0" smtClean="0"/>
              <a:t> Yoda Press, 2008.  </a:t>
            </a:r>
            <a:endParaRPr lang="en-GB" sz="1600" dirty="0" smtClean="0"/>
          </a:p>
          <a:p>
            <a:r>
              <a:rPr lang="en-US" sz="1600" dirty="0" err="1" smtClean="0"/>
              <a:t>Narayana</a:t>
            </a:r>
            <a:r>
              <a:rPr lang="en-US" sz="1600" dirty="0" smtClean="0"/>
              <a:t>, </a:t>
            </a:r>
            <a:r>
              <a:rPr lang="en-US" sz="1600" dirty="0" err="1" smtClean="0"/>
              <a:t>Harini</a:t>
            </a:r>
            <a:r>
              <a:rPr lang="en-US" sz="1600" dirty="0" smtClean="0"/>
              <a:t> and </a:t>
            </a:r>
            <a:r>
              <a:rPr lang="en-US" sz="1600" dirty="0" err="1" smtClean="0"/>
              <a:t>Kalpana</a:t>
            </a:r>
            <a:r>
              <a:rPr lang="en-US" sz="1600" dirty="0" smtClean="0"/>
              <a:t> Sharma, </a:t>
            </a:r>
            <a:r>
              <a:rPr lang="en-US" sz="1600" i="1" dirty="0" smtClean="0"/>
              <a:t>Rediscovering </a:t>
            </a:r>
            <a:r>
              <a:rPr lang="en-US" sz="1600" i="1" dirty="0" err="1" smtClean="0"/>
              <a:t>Dharavi</a:t>
            </a:r>
            <a:r>
              <a:rPr lang="en-US" sz="1600" i="1" dirty="0" smtClean="0"/>
              <a:t>: Stories from Asia’s Largest </a:t>
            </a:r>
            <a:endParaRPr lang="en-GB" sz="1600" dirty="0" smtClean="0"/>
          </a:p>
          <a:p>
            <a:r>
              <a:rPr lang="en-US" sz="1600" i="1" dirty="0" smtClean="0"/>
              <a:t>   Slum</a:t>
            </a:r>
            <a:r>
              <a:rPr lang="en-US" sz="1600" dirty="0" smtClean="0"/>
              <a:t>, </a:t>
            </a:r>
            <a:r>
              <a:rPr lang="en-US" sz="1600" dirty="0" err="1" smtClean="0"/>
              <a:t>Pengguin</a:t>
            </a:r>
            <a:r>
              <a:rPr lang="en-US" sz="1600" dirty="0" smtClean="0"/>
              <a:t> Books India, New Delhi, 2000.</a:t>
            </a:r>
            <a:endParaRPr lang="en-GB" sz="1600" dirty="0" smtClean="0"/>
          </a:p>
          <a:p>
            <a:r>
              <a:rPr lang="en-US" sz="1600" dirty="0" smtClean="0"/>
              <a:t>Schenk, Hans ed. </a:t>
            </a:r>
            <a:r>
              <a:rPr lang="en-US" sz="1600" i="1" dirty="0" smtClean="0"/>
              <a:t>Living in India’s Slums: A Study of Bangalore, </a:t>
            </a:r>
            <a:r>
              <a:rPr lang="en-US" sz="1600" dirty="0" err="1" smtClean="0"/>
              <a:t>Manohar</a:t>
            </a:r>
            <a:r>
              <a:rPr lang="en-US" sz="1600" dirty="0" smtClean="0"/>
              <a:t> Publications, New </a:t>
            </a:r>
            <a:endParaRPr lang="en-GB" sz="1600" dirty="0" smtClean="0"/>
          </a:p>
          <a:p>
            <a:r>
              <a:rPr lang="en-US" sz="1600" dirty="0" smtClean="0"/>
              <a:t>   Delhi, 2001.</a:t>
            </a:r>
            <a:endParaRPr lang="en-GB" sz="1600" dirty="0" smtClean="0"/>
          </a:p>
          <a:p>
            <a:r>
              <a:rPr lang="en-US" sz="1600" dirty="0" err="1" smtClean="0"/>
              <a:t>Sud</a:t>
            </a:r>
            <a:r>
              <a:rPr lang="en-US" sz="1600" dirty="0" smtClean="0"/>
              <a:t>, </a:t>
            </a:r>
            <a:r>
              <a:rPr lang="en-US" sz="1600" dirty="0" err="1" smtClean="0"/>
              <a:t>Hari</a:t>
            </a:r>
            <a:r>
              <a:rPr lang="en-US" sz="1600" dirty="0" smtClean="0"/>
              <a:t>,</a:t>
            </a:r>
            <a:r>
              <a:rPr lang="en-US" sz="1600" i="1" dirty="0" smtClean="0"/>
              <a:t> </a:t>
            </a:r>
            <a:r>
              <a:rPr lang="en-US" sz="1600" dirty="0" smtClean="0"/>
              <a:t>‘Poverty and Slums in India – Impact of Changing Economics Landscape’, </a:t>
            </a:r>
            <a:r>
              <a:rPr lang="en-US" sz="1600" i="1" dirty="0" smtClean="0"/>
              <a:t>India: </a:t>
            </a:r>
            <a:endParaRPr lang="en-GB" sz="1600" dirty="0" smtClean="0"/>
          </a:p>
          <a:p>
            <a:r>
              <a:rPr lang="en-US" sz="1600" i="1" dirty="0" smtClean="0"/>
              <a:t>   South Asia Analysis Group</a:t>
            </a:r>
            <a:r>
              <a:rPr lang="en-US" sz="1600" dirty="0" smtClean="0"/>
              <a:t>, April, 2006.</a:t>
            </a:r>
            <a:endParaRPr lang="en-GB" sz="1600" dirty="0" smtClean="0"/>
          </a:p>
          <a:p>
            <a:r>
              <a:rPr lang="en-US" sz="1600" dirty="0" smtClean="0"/>
              <a:t> United Nations Global Report on Human Settlements, </a:t>
            </a:r>
            <a:r>
              <a:rPr lang="en-US" sz="1600" i="1" dirty="0" smtClean="0"/>
              <a:t>The Challenge of Slums</a:t>
            </a:r>
            <a:r>
              <a:rPr lang="en-US" sz="1600" dirty="0" smtClean="0"/>
              <a:t>, UN Habitat, </a:t>
            </a:r>
            <a:endParaRPr lang="en-GB" sz="1600" dirty="0" smtClean="0"/>
          </a:p>
          <a:p>
            <a:r>
              <a:rPr lang="en-US" sz="1600" dirty="0" smtClean="0"/>
              <a:t>   2003.</a:t>
            </a:r>
            <a:endParaRPr lang="en-GB" sz="1600" dirty="0" smtClean="0"/>
          </a:p>
          <a:p>
            <a:r>
              <a:rPr lang="en-US" sz="1600" dirty="0" err="1" smtClean="0"/>
              <a:t>Verma</a:t>
            </a:r>
            <a:r>
              <a:rPr lang="en-US" sz="1600" dirty="0" smtClean="0"/>
              <a:t>, </a:t>
            </a:r>
            <a:r>
              <a:rPr lang="en-US" sz="1600" dirty="0" err="1" smtClean="0"/>
              <a:t>Gita</a:t>
            </a:r>
            <a:r>
              <a:rPr lang="en-US" sz="1600" dirty="0" smtClean="0"/>
              <a:t> </a:t>
            </a:r>
            <a:r>
              <a:rPr lang="en-US" sz="1600" dirty="0" err="1" smtClean="0"/>
              <a:t>Dewan</a:t>
            </a:r>
            <a:r>
              <a:rPr lang="en-US" sz="1600" dirty="0" smtClean="0"/>
              <a:t>, </a:t>
            </a:r>
            <a:r>
              <a:rPr lang="en-US" sz="1600" i="1" dirty="0" smtClean="0"/>
              <a:t>Slumming India: A Chronicle of Slums and their Saviors</a:t>
            </a:r>
            <a:r>
              <a:rPr lang="en-US" sz="1600" dirty="0" smtClean="0"/>
              <a:t>, Penguin Books </a:t>
            </a:r>
            <a:endParaRPr lang="en-GB" sz="1600" dirty="0" smtClean="0"/>
          </a:p>
          <a:p>
            <a:r>
              <a:rPr lang="en-US" sz="1600" dirty="0" smtClean="0"/>
              <a:t>   India, 2002.		</a:t>
            </a:r>
            <a:endParaRPr lang="en-GB" sz="1600" dirty="0" smtClean="0"/>
          </a:p>
          <a:p>
            <a:r>
              <a:rPr lang="en-US" sz="1600" dirty="0" smtClean="0"/>
              <a:t>Vijay, </a:t>
            </a:r>
            <a:r>
              <a:rPr lang="en-US" sz="1600" dirty="0" err="1" smtClean="0"/>
              <a:t>Devesh</a:t>
            </a:r>
            <a:r>
              <a:rPr lang="en-US" sz="1600" dirty="0" smtClean="0"/>
              <a:t> (2013), 'Structure and Mobility inside a Delhi Slum: 1988-2009', </a:t>
            </a:r>
            <a:r>
              <a:rPr lang="en-US" sz="1600" i="1" dirty="0" smtClean="0"/>
              <a:t>Social Change Volume 43 (4)</a:t>
            </a:r>
            <a:r>
              <a:rPr lang="en-US" sz="1600" dirty="0" smtClean="0"/>
              <a:t>, Delhi: Sage.</a:t>
            </a:r>
            <a:endParaRPr lang="en-GB" sz="1600" dirty="0" smtClean="0"/>
          </a:p>
          <a:p>
            <a:r>
              <a:rPr lang="en-US" sz="1600" dirty="0" err="1" smtClean="0"/>
              <a:t>Webe</a:t>
            </a:r>
            <a:r>
              <a:rPr lang="en-US" sz="1600" dirty="0" smtClean="0"/>
              <a:t>, Paul D. </a:t>
            </a:r>
            <a:r>
              <a:rPr lang="en-US" sz="1600" i="1" dirty="0" smtClean="0"/>
              <a:t>Social Life in an Indian Slum</a:t>
            </a:r>
            <a:r>
              <a:rPr lang="en-US" sz="1600" dirty="0" smtClean="0"/>
              <a:t>, </a:t>
            </a:r>
            <a:r>
              <a:rPr lang="en-US" sz="1600" dirty="0" err="1" smtClean="0"/>
              <a:t>Vikas</a:t>
            </a:r>
            <a:r>
              <a:rPr lang="en-US" sz="1600" dirty="0" smtClean="0"/>
              <a:t>, 1975.</a:t>
            </a:r>
            <a:endParaRPr lang="en-GB" sz="1600" dirty="0" smtClean="0"/>
          </a:p>
          <a:p>
            <a:endParaRPr lang="en-GB" sz="1600" dirty="0"/>
          </a:p>
        </p:txBody>
      </p:sp>
      <p:sp>
        <p:nvSpPr>
          <p:cNvPr id="4" name="Slide Number Placeholder 3"/>
          <p:cNvSpPr>
            <a:spLocks noGrp="1"/>
          </p:cNvSpPr>
          <p:nvPr>
            <p:ph type="sldNum" sz="quarter" idx="12"/>
          </p:nvPr>
        </p:nvSpPr>
        <p:spPr/>
        <p:txBody>
          <a:bodyPr/>
          <a:lstStyle/>
          <a:p>
            <a:fld id="{690F8773-A788-4FD0-99FA-5508F1748A3E}" type="slidenum">
              <a:rPr lang="en-GB" smtClean="0"/>
              <a:pPr/>
              <a:t>39</a:t>
            </a:fld>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5334000" cy="6172200"/>
          </a:xfrm>
        </p:spPr>
        <p:txBody>
          <a:bodyPr>
            <a:noAutofit/>
          </a:bodyPr>
          <a:lstStyle/>
          <a:p>
            <a:r>
              <a:rPr lang="en-US" sz="2000" b="1" dirty="0" smtClean="0"/>
              <a:t>The Macro Picture: Decelerating Growth ?</a:t>
            </a:r>
            <a:endParaRPr lang="en-US" sz="1800" b="1" dirty="0" smtClean="0"/>
          </a:p>
          <a:p>
            <a:r>
              <a:rPr lang="en-US" sz="1800" dirty="0" smtClean="0"/>
              <a:t>The 2011 census showed that total slum-dwellers in India was 68 million. </a:t>
            </a:r>
          </a:p>
          <a:p>
            <a:r>
              <a:rPr lang="en-US" sz="1800" dirty="0" smtClean="0"/>
              <a:t>The number was 45 million in 1991 and had been expected to be 90 m. Shows deceleration (from 22 to 17%) which matches with world trend where per cent of slum-dwellers in urban came down from 45 in 1990 to 32 in 2010 in Asia and Africa. </a:t>
            </a:r>
          </a:p>
          <a:p>
            <a:r>
              <a:rPr lang="en-US" sz="1800" dirty="0" smtClean="0"/>
              <a:t>Reasons for deceleration could be decline in poverty. In India, </a:t>
            </a:r>
            <a:r>
              <a:rPr lang="en-US" sz="1800" dirty="0" err="1" smtClean="0"/>
              <a:t>Kundu</a:t>
            </a:r>
            <a:r>
              <a:rPr lang="en-US" sz="1800" dirty="0" smtClean="0"/>
              <a:t> and </a:t>
            </a:r>
            <a:r>
              <a:rPr lang="en-US" sz="1800" dirty="0" err="1" smtClean="0"/>
              <a:t>Breman</a:t>
            </a:r>
            <a:r>
              <a:rPr lang="en-US" sz="1800" dirty="0" smtClean="0"/>
              <a:t> also suggest exclusionary growth while </a:t>
            </a:r>
            <a:r>
              <a:rPr lang="en-US" sz="1800" dirty="0" err="1" smtClean="0"/>
              <a:t>Ramanathan</a:t>
            </a:r>
            <a:r>
              <a:rPr lang="en-US" sz="1800" dirty="0" smtClean="0"/>
              <a:t> and </a:t>
            </a:r>
            <a:r>
              <a:rPr lang="en-US" sz="1800" dirty="0" err="1" smtClean="0"/>
              <a:t>Pronab</a:t>
            </a:r>
            <a:r>
              <a:rPr lang="en-US" sz="1800" dirty="0" smtClean="0"/>
              <a:t> </a:t>
            </a:r>
            <a:r>
              <a:rPr lang="en-US" sz="1800" dirty="0" err="1" smtClean="0"/>
              <a:t>Sen</a:t>
            </a:r>
            <a:r>
              <a:rPr lang="en-US" sz="1800" dirty="0" smtClean="0"/>
              <a:t> suggest </a:t>
            </a:r>
            <a:r>
              <a:rPr lang="en-US" sz="1800" dirty="0" err="1" smtClean="0"/>
              <a:t>ommission</a:t>
            </a:r>
            <a:r>
              <a:rPr lang="en-US" sz="1800" dirty="0" smtClean="0"/>
              <a:t> in census towns etc.</a:t>
            </a:r>
          </a:p>
          <a:p>
            <a:r>
              <a:rPr lang="en-US" sz="1800" dirty="0" smtClean="0">
                <a:latin typeface="Times New Roman" pitchFamily="18" charset="0"/>
                <a:cs typeface="Times New Roman" pitchFamily="18" charset="0"/>
              </a:rPr>
              <a:t>Definitional confusion: the latest figure brought by the census commission for India, in 2015,(including smaller clusters of less than 60 </a:t>
            </a:r>
            <a:r>
              <a:rPr lang="en-US" sz="1800" dirty="0" err="1" smtClean="0">
                <a:latin typeface="Times New Roman" pitchFamily="18" charset="0"/>
                <a:cs typeface="Times New Roman" pitchFamily="18" charset="0"/>
              </a:rPr>
              <a:t>jhuggies</a:t>
            </a:r>
            <a:r>
              <a:rPr lang="en-US" sz="1800" dirty="0" smtClean="0">
                <a:latin typeface="Times New Roman" pitchFamily="18" charset="0"/>
                <a:cs typeface="Times New Roman" pitchFamily="18" charset="0"/>
              </a:rPr>
              <a:t>) is 93 million. </a:t>
            </a:r>
            <a:br>
              <a:rPr lang="en-US" sz="1800" dirty="0" smtClean="0">
                <a:latin typeface="Times New Roman" pitchFamily="18" charset="0"/>
                <a:cs typeface="Times New Roman" pitchFamily="18" charset="0"/>
              </a:rPr>
            </a:br>
            <a:r>
              <a:rPr lang="en-US" sz="1800" dirty="0" smtClean="0"/>
              <a:t>Ali etc argue that 50% are slum dwellers (not 17%) if we include urban villages, </a:t>
            </a:r>
            <a:r>
              <a:rPr lang="en-US" sz="1800" dirty="0" err="1" smtClean="0"/>
              <a:t>mohallas</a:t>
            </a:r>
            <a:r>
              <a:rPr lang="en-US" sz="1800" dirty="0" smtClean="0"/>
              <a:t> small clusters. 75% if include </a:t>
            </a:r>
            <a:r>
              <a:rPr lang="en-US" sz="1800" dirty="0" err="1" smtClean="0"/>
              <a:t>unauthorised</a:t>
            </a:r>
            <a:r>
              <a:rPr lang="en-US" sz="1800" dirty="0" smtClean="0"/>
              <a:t> colonies.</a:t>
            </a:r>
          </a:p>
        </p:txBody>
      </p:sp>
      <p:pic>
        <p:nvPicPr>
          <p:cNvPr id="4" name="Picture 2" descr="http://media2.intoday.in/indiatoday/images/stories/2004August/8_110411114540.jpg"/>
          <p:cNvPicPr>
            <a:picLocks noChangeAspect="1" noChangeArrowheads="1"/>
          </p:cNvPicPr>
          <p:nvPr/>
        </p:nvPicPr>
        <p:blipFill>
          <a:blip r:embed="rId2"/>
          <a:srcRect/>
          <a:stretch>
            <a:fillRect/>
          </a:stretch>
        </p:blipFill>
        <p:spPr bwMode="auto">
          <a:xfrm>
            <a:off x="5410200" y="533400"/>
            <a:ext cx="3566337" cy="2667000"/>
          </a:xfrm>
          <a:prstGeom prst="rect">
            <a:avLst/>
          </a:prstGeom>
          <a:noFill/>
        </p:spPr>
      </p:pic>
      <p:sp>
        <p:nvSpPr>
          <p:cNvPr id="5" name="Slide Number Placeholder 4"/>
          <p:cNvSpPr>
            <a:spLocks noGrp="1"/>
          </p:cNvSpPr>
          <p:nvPr>
            <p:ph type="sldNum" sz="quarter" idx="12"/>
          </p:nvPr>
        </p:nvSpPr>
        <p:spPr/>
        <p:txBody>
          <a:bodyPr/>
          <a:lstStyle/>
          <a:p>
            <a:fld id="{690F8773-A788-4FD0-99FA-5508F1748A3E}" type="slidenum">
              <a:rPr lang="en-GB" smtClean="0"/>
              <a:pPr/>
              <a:t>4</a:t>
            </a:fld>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Box 1"/>
          <p:cNvSpPr txBox="1">
            <a:spLocks noChangeArrowheads="1"/>
          </p:cNvSpPr>
          <p:nvPr/>
        </p:nvSpPr>
        <p:spPr bwMode="auto">
          <a:xfrm>
            <a:off x="0" y="76201"/>
            <a:ext cx="9144000" cy="923330"/>
          </a:xfrm>
          <a:prstGeom prst="rect">
            <a:avLst/>
          </a:prstGeom>
          <a:noFill/>
          <a:ln w="9525">
            <a:noFill/>
            <a:miter lim="800000"/>
            <a:headEnd/>
            <a:tailEnd/>
          </a:ln>
        </p:spPr>
        <p:txBody>
          <a:bodyPr wrap="square">
            <a:spAutoFit/>
          </a:bodyPr>
          <a:lstStyle/>
          <a:p>
            <a:pPr algn="ctr"/>
            <a:r>
              <a:rPr lang="en-US" b="1" dirty="0">
                <a:latin typeface="Times New Roman" pitchFamily="18" charset="0"/>
                <a:cs typeface="Times New Roman" pitchFamily="18" charset="0"/>
              </a:rPr>
              <a:t>Thanks</a:t>
            </a:r>
          </a:p>
          <a:p>
            <a:pPr algn="ctr"/>
            <a:r>
              <a:rPr lang="en-US" b="1" dirty="0">
                <a:latin typeface="Times New Roman" pitchFamily="18" charset="0"/>
                <a:cs typeface="Times New Roman" pitchFamily="18" charset="0"/>
              </a:rPr>
              <a:t>Specially to all Friends and Research Assistants since 2005</a:t>
            </a:r>
          </a:p>
          <a:p>
            <a:pPr algn="ctr"/>
            <a:r>
              <a:rPr lang="en-US" b="1" dirty="0">
                <a:latin typeface="Times New Roman" pitchFamily="18" charset="0"/>
                <a:cs typeface="Times New Roman" pitchFamily="18" charset="0"/>
              </a:rPr>
              <a:t>Who Gave a Lot without Much in Return Indeed</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grpSp>
        <p:nvGrpSpPr>
          <p:cNvPr id="2" name="Group 32"/>
          <p:cNvGrpSpPr/>
          <p:nvPr/>
        </p:nvGrpSpPr>
        <p:grpSpPr>
          <a:xfrm>
            <a:off x="446526" y="3825819"/>
            <a:ext cx="2068074" cy="2198132"/>
            <a:chOff x="346494" y="3429000"/>
            <a:chExt cx="2068074" cy="2198132"/>
          </a:xfrm>
        </p:grpSpPr>
        <p:pic>
          <p:nvPicPr>
            <p:cNvPr id="92168" name="Picture 2"/>
            <p:cNvPicPr>
              <a:picLocks noChangeAspect="1" noChangeArrowheads="1"/>
            </p:cNvPicPr>
            <p:nvPr/>
          </p:nvPicPr>
          <p:blipFill>
            <a:blip r:embed="rId2"/>
            <a:srcRect/>
            <a:stretch>
              <a:fillRect/>
            </a:stretch>
          </p:blipFill>
          <p:spPr bwMode="auto">
            <a:xfrm>
              <a:off x="381000" y="3429000"/>
              <a:ext cx="2033568" cy="1828800"/>
            </a:xfrm>
            <a:prstGeom prst="rect">
              <a:avLst/>
            </a:prstGeom>
            <a:noFill/>
            <a:ln w="9525">
              <a:noFill/>
              <a:miter lim="800000"/>
              <a:headEnd/>
              <a:tailEnd/>
            </a:ln>
          </p:spPr>
        </p:pic>
        <p:sp>
          <p:nvSpPr>
            <p:cNvPr id="13" name="TextBox 12"/>
            <p:cNvSpPr txBox="1"/>
            <p:nvPr/>
          </p:nvSpPr>
          <p:spPr>
            <a:xfrm>
              <a:off x="346494" y="5257800"/>
              <a:ext cx="2057400" cy="369332"/>
            </a:xfrm>
            <a:prstGeom prst="rect">
              <a:avLst/>
            </a:prstGeom>
            <a:noFill/>
          </p:spPr>
          <p:txBody>
            <a:bodyPr wrap="square" rtlCol="0">
              <a:spAutoFit/>
            </a:bodyPr>
            <a:lstStyle/>
            <a:p>
              <a:pPr algn="ctr"/>
              <a:r>
                <a:rPr lang="en-US" b="1" dirty="0" err="1" smtClean="0">
                  <a:latin typeface="Times New Roman" pitchFamily="18" charset="0"/>
                  <a:cs typeface="Times New Roman" pitchFamily="18" charset="0"/>
                </a:rPr>
                <a:t>Suraksha</a:t>
              </a:r>
              <a:r>
                <a:rPr lang="en-US" b="1" dirty="0" smtClean="0">
                  <a:latin typeface="Times New Roman" pitchFamily="18" charset="0"/>
                  <a:cs typeface="Times New Roman" pitchFamily="18" charset="0"/>
                </a:rPr>
                <a:t> Sharma</a:t>
              </a:r>
              <a:endParaRPr lang="en-US" b="1" dirty="0">
                <a:latin typeface="Times New Roman" pitchFamily="18" charset="0"/>
                <a:cs typeface="Times New Roman" pitchFamily="18" charset="0"/>
              </a:endParaRPr>
            </a:p>
          </p:txBody>
        </p:sp>
      </p:grpSp>
      <p:grpSp>
        <p:nvGrpSpPr>
          <p:cNvPr id="3" name="Group 17"/>
          <p:cNvGrpSpPr/>
          <p:nvPr/>
        </p:nvGrpSpPr>
        <p:grpSpPr>
          <a:xfrm>
            <a:off x="228600" y="1122870"/>
            <a:ext cx="1905000" cy="2229761"/>
            <a:chOff x="152400" y="1295400"/>
            <a:chExt cx="1905000" cy="2229761"/>
          </a:xfrm>
        </p:grpSpPr>
        <p:pic>
          <p:nvPicPr>
            <p:cNvPr id="92164" name="Picture 2"/>
            <p:cNvPicPr>
              <a:picLocks noChangeAspect="1" noChangeArrowheads="1"/>
            </p:cNvPicPr>
            <p:nvPr/>
          </p:nvPicPr>
          <p:blipFill>
            <a:blip r:embed="rId3"/>
            <a:srcRect/>
            <a:stretch>
              <a:fillRect/>
            </a:stretch>
          </p:blipFill>
          <p:spPr bwMode="auto">
            <a:xfrm>
              <a:off x="457204" y="1295400"/>
              <a:ext cx="1339050" cy="1828800"/>
            </a:xfrm>
            <a:prstGeom prst="rect">
              <a:avLst/>
            </a:prstGeom>
            <a:noFill/>
            <a:ln w="9525">
              <a:noFill/>
              <a:miter lim="800000"/>
              <a:headEnd/>
              <a:tailEnd/>
            </a:ln>
          </p:spPr>
        </p:pic>
        <p:sp>
          <p:nvSpPr>
            <p:cNvPr id="17" name="TextBox 16"/>
            <p:cNvSpPr txBox="1"/>
            <p:nvPr/>
          </p:nvSpPr>
          <p:spPr>
            <a:xfrm>
              <a:off x="152400" y="3155829"/>
              <a:ext cx="1905000" cy="369332"/>
            </a:xfrm>
            <a:prstGeom prst="rect">
              <a:avLst/>
            </a:prstGeom>
            <a:noFill/>
          </p:spPr>
          <p:txBody>
            <a:bodyPr wrap="square" rtlCol="0">
              <a:spAutoFit/>
            </a:bodyPr>
            <a:lstStyle/>
            <a:p>
              <a:pPr algn="ctr"/>
              <a:r>
                <a:rPr lang="en-US" b="1" dirty="0" err="1" smtClean="0">
                  <a:latin typeface="Times New Roman" pitchFamily="18" charset="0"/>
                  <a:cs typeface="Times New Roman" pitchFamily="18" charset="0"/>
                </a:rPr>
                <a:t>Rakesh</a:t>
              </a:r>
              <a:r>
                <a:rPr lang="en-US" b="1" dirty="0" smtClean="0">
                  <a:latin typeface="Times New Roman" pitchFamily="18" charset="0"/>
                  <a:cs typeface="Times New Roman" pitchFamily="18" charset="0"/>
                </a:rPr>
                <a:t> Kumar</a:t>
              </a:r>
              <a:endParaRPr lang="en-US" b="1" dirty="0">
                <a:latin typeface="Times New Roman" pitchFamily="18" charset="0"/>
                <a:cs typeface="Times New Roman" pitchFamily="18" charset="0"/>
              </a:endParaRPr>
            </a:p>
          </p:txBody>
        </p:sp>
      </p:grpSp>
      <p:grpSp>
        <p:nvGrpSpPr>
          <p:cNvPr id="4" name="Group 20"/>
          <p:cNvGrpSpPr/>
          <p:nvPr/>
        </p:nvGrpSpPr>
        <p:grpSpPr>
          <a:xfrm>
            <a:off x="2389509" y="1143000"/>
            <a:ext cx="1905000" cy="2215385"/>
            <a:chOff x="3338424" y="1143000"/>
            <a:chExt cx="1905000" cy="2215385"/>
          </a:xfrm>
        </p:grpSpPr>
        <p:pic>
          <p:nvPicPr>
            <p:cNvPr id="19" name="Picture 4"/>
            <p:cNvPicPr>
              <a:picLocks noChangeAspect="1" noChangeArrowheads="1"/>
            </p:cNvPicPr>
            <p:nvPr/>
          </p:nvPicPr>
          <p:blipFill>
            <a:blip r:embed="rId4"/>
            <a:srcRect/>
            <a:stretch>
              <a:fillRect/>
            </a:stretch>
          </p:blipFill>
          <p:spPr bwMode="auto">
            <a:xfrm>
              <a:off x="3581400" y="1143000"/>
              <a:ext cx="1345039" cy="1819656"/>
            </a:xfrm>
            <a:prstGeom prst="rect">
              <a:avLst/>
            </a:prstGeom>
            <a:noFill/>
            <a:ln w="9525">
              <a:noFill/>
              <a:miter lim="800000"/>
              <a:headEnd/>
              <a:tailEnd/>
            </a:ln>
          </p:spPr>
        </p:pic>
        <p:sp>
          <p:nvSpPr>
            <p:cNvPr id="20" name="TextBox 19"/>
            <p:cNvSpPr txBox="1"/>
            <p:nvPr/>
          </p:nvSpPr>
          <p:spPr>
            <a:xfrm>
              <a:off x="3338424" y="2989053"/>
              <a:ext cx="1905000" cy="369332"/>
            </a:xfrm>
            <a:prstGeom prst="rect">
              <a:avLst/>
            </a:prstGeom>
            <a:noFill/>
          </p:spPr>
          <p:txBody>
            <a:bodyPr wrap="square" rtlCol="0">
              <a:spAutoFit/>
            </a:bodyPr>
            <a:lstStyle/>
            <a:p>
              <a:pPr algn="ctr"/>
              <a:r>
                <a:rPr lang="en-US" b="1" dirty="0" err="1" smtClean="0">
                  <a:latin typeface="Times New Roman" pitchFamily="18" charset="0"/>
                  <a:cs typeface="Times New Roman" pitchFamily="18" charset="0"/>
                </a:rPr>
                <a:t>Madhavi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Jha</a:t>
              </a:r>
              <a:endParaRPr lang="en-US" dirty="0">
                <a:latin typeface="Times New Roman" pitchFamily="18" charset="0"/>
                <a:cs typeface="Times New Roman" pitchFamily="18" charset="0"/>
              </a:endParaRPr>
            </a:p>
          </p:txBody>
        </p:sp>
      </p:grpSp>
      <p:grpSp>
        <p:nvGrpSpPr>
          <p:cNvPr id="5" name="Group 23"/>
          <p:cNvGrpSpPr/>
          <p:nvPr/>
        </p:nvGrpSpPr>
        <p:grpSpPr>
          <a:xfrm>
            <a:off x="4339089" y="1145876"/>
            <a:ext cx="1905000" cy="2195256"/>
            <a:chOff x="6248400" y="1145876"/>
            <a:chExt cx="1905000" cy="2195256"/>
          </a:xfrm>
        </p:grpSpPr>
        <p:pic>
          <p:nvPicPr>
            <p:cNvPr id="22" name="Picture 4"/>
            <p:cNvPicPr>
              <a:picLocks noChangeAspect="1" noChangeArrowheads="1"/>
            </p:cNvPicPr>
            <p:nvPr/>
          </p:nvPicPr>
          <p:blipFill>
            <a:blip r:embed="rId5"/>
            <a:srcRect/>
            <a:stretch>
              <a:fillRect/>
            </a:stretch>
          </p:blipFill>
          <p:spPr bwMode="auto">
            <a:xfrm>
              <a:off x="6400800" y="1145876"/>
              <a:ext cx="1510598" cy="1828800"/>
            </a:xfrm>
            <a:prstGeom prst="rect">
              <a:avLst/>
            </a:prstGeom>
            <a:noFill/>
            <a:ln w="9525">
              <a:noFill/>
              <a:miter lim="800000"/>
              <a:headEnd/>
              <a:tailEnd/>
            </a:ln>
          </p:spPr>
        </p:pic>
        <p:sp>
          <p:nvSpPr>
            <p:cNvPr id="23" name="TextBox 22"/>
            <p:cNvSpPr txBox="1"/>
            <p:nvPr/>
          </p:nvSpPr>
          <p:spPr>
            <a:xfrm>
              <a:off x="6248400" y="2971800"/>
              <a:ext cx="1905000" cy="369332"/>
            </a:xfrm>
            <a:prstGeom prst="rect">
              <a:avLst/>
            </a:prstGeom>
            <a:noFill/>
          </p:spPr>
          <p:txBody>
            <a:bodyPr wrap="square" rtlCol="0">
              <a:spAutoFit/>
            </a:bodyPr>
            <a:lstStyle/>
            <a:p>
              <a:pPr algn="ctr"/>
              <a:r>
                <a:rPr lang="en-US" b="1" dirty="0" err="1" smtClean="0">
                  <a:latin typeface="Times New Roman" pitchFamily="18" charset="0"/>
                  <a:cs typeface="Times New Roman" pitchFamily="18" charset="0"/>
                </a:rPr>
                <a:t>Vikas</a:t>
              </a:r>
              <a:r>
                <a:rPr lang="en-US" b="1" dirty="0" smtClean="0">
                  <a:latin typeface="Times New Roman" pitchFamily="18" charset="0"/>
                  <a:cs typeface="Times New Roman" pitchFamily="18" charset="0"/>
                </a:rPr>
                <a:t> Kumar</a:t>
              </a:r>
              <a:endParaRPr lang="en-US" b="1" dirty="0">
                <a:latin typeface="Times New Roman" pitchFamily="18" charset="0"/>
                <a:cs typeface="Times New Roman" pitchFamily="18" charset="0"/>
              </a:endParaRPr>
            </a:p>
          </p:txBody>
        </p:sp>
      </p:grpSp>
      <p:grpSp>
        <p:nvGrpSpPr>
          <p:cNvPr id="6" name="Group 26"/>
          <p:cNvGrpSpPr/>
          <p:nvPr/>
        </p:nvGrpSpPr>
        <p:grpSpPr>
          <a:xfrm>
            <a:off x="6423807" y="1143000"/>
            <a:ext cx="1905000" cy="2198132"/>
            <a:chOff x="5906217" y="1143000"/>
            <a:chExt cx="1905000" cy="2198132"/>
          </a:xfrm>
        </p:grpSpPr>
        <p:pic>
          <p:nvPicPr>
            <p:cNvPr id="25" name="Picture 3"/>
            <p:cNvPicPr>
              <a:picLocks noChangeAspect="1" noChangeArrowheads="1"/>
            </p:cNvPicPr>
            <p:nvPr/>
          </p:nvPicPr>
          <p:blipFill>
            <a:blip r:embed="rId6"/>
            <a:srcRect/>
            <a:stretch>
              <a:fillRect/>
            </a:stretch>
          </p:blipFill>
          <p:spPr bwMode="auto">
            <a:xfrm>
              <a:off x="6145212" y="1143000"/>
              <a:ext cx="1550988" cy="1828800"/>
            </a:xfrm>
            <a:prstGeom prst="rect">
              <a:avLst/>
            </a:prstGeom>
            <a:noFill/>
            <a:ln w="9525">
              <a:noFill/>
              <a:miter lim="800000"/>
              <a:headEnd/>
              <a:tailEnd/>
            </a:ln>
          </p:spPr>
        </p:pic>
        <p:sp>
          <p:nvSpPr>
            <p:cNvPr id="26" name="TextBox 25"/>
            <p:cNvSpPr txBox="1"/>
            <p:nvPr/>
          </p:nvSpPr>
          <p:spPr>
            <a:xfrm>
              <a:off x="5906217" y="2971800"/>
              <a:ext cx="1905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Vijay Prasad</a:t>
              </a:r>
              <a:endParaRPr lang="en-US" b="1" dirty="0">
                <a:latin typeface="Times New Roman" pitchFamily="18" charset="0"/>
                <a:cs typeface="Times New Roman" pitchFamily="18" charset="0"/>
              </a:endParaRPr>
            </a:p>
          </p:txBody>
        </p:sp>
      </p:grpSp>
      <p:grpSp>
        <p:nvGrpSpPr>
          <p:cNvPr id="7" name="Group 29"/>
          <p:cNvGrpSpPr/>
          <p:nvPr/>
        </p:nvGrpSpPr>
        <p:grpSpPr>
          <a:xfrm>
            <a:off x="2421147" y="3825819"/>
            <a:ext cx="2362200" cy="2215385"/>
            <a:chOff x="2127846" y="3429000"/>
            <a:chExt cx="2362200" cy="2215385"/>
          </a:xfrm>
        </p:grpSpPr>
        <p:pic>
          <p:nvPicPr>
            <p:cNvPr id="28" name="Picture 5"/>
            <p:cNvPicPr>
              <a:picLocks noChangeAspect="1" noChangeArrowheads="1"/>
            </p:cNvPicPr>
            <p:nvPr/>
          </p:nvPicPr>
          <p:blipFill>
            <a:blip r:embed="rId7"/>
            <a:srcRect/>
            <a:stretch>
              <a:fillRect/>
            </a:stretch>
          </p:blipFill>
          <p:spPr bwMode="auto">
            <a:xfrm>
              <a:off x="2590800" y="3429000"/>
              <a:ext cx="1500213" cy="1828800"/>
            </a:xfrm>
            <a:prstGeom prst="rect">
              <a:avLst/>
            </a:prstGeom>
            <a:noFill/>
            <a:ln w="9525">
              <a:noFill/>
              <a:miter lim="800000"/>
              <a:headEnd/>
              <a:tailEnd/>
            </a:ln>
          </p:spPr>
        </p:pic>
        <p:sp>
          <p:nvSpPr>
            <p:cNvPr id="29" name="TextBox 28"/>
            <p:cNvSpPr txBox="1"/>
            <p:nvPr/>
          </p:nvSpPr>
          <p:spPr>
            <a:xfrm>
              <a:off x="2127846" y="5275053"/>
              <a:ext cx="2362200" cy="369332"/>
            </a:xfrm>
            <a:prstGeom prst="rect">
              <a:avLst/>
            </a:prstGeom>
            <a:noFill/>
          </p:spPr>
          <p:txBody>
            <a:bodyPr wrap="square" rtlCol="0">
              <a:spAutoFit/>
            </a:bodyPr>
            <a:lstStyle/>
            <a:p>
              <a:pPr algn="ctr"/>
              <a:r>
                <a:rPr lang="en-US" b="1" dirty="0" err="1" smtClean="0">
                  <a:latin typeface="Times New Roman" pitchFamily="18" charset="0"/>
                  <a:cs typeface="Times New Roman" pitchFamily="18" charset="0"/>
                </a:rPr>
                <a:t>Vidya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Krishnamurthi</a:t>
              </a:r>
              <a:endParaRPr lang="en-US" b="1" dirty="0">
                <a:latin typeface="Times New Roman" pitchFamily="18" charset="0"/>
                <a:cs typeface="Times New Roman" pitchFamily="18" charset="0"/>
              </a:endParaRPr>
            </a:p>
          </p:txBody>
        </p:sp>
      </p:grpSp>
      <p:grpSp>
        <p:nvGrpSpPr>
          <p:cNvPr id="8" name="Group 31"/>
          <p:cNvGrpSpPr/>
          <p:nvPr/>
        </p:nvGrpSpPr>
        <p:grpSpPr>
          <a:xfrm>
            <a:off x="4651077" y="3837487"/>
            <a:ext cx="1828800" cy="2198132"/>
            <a:chOff x="6725730" y="3429000"/>
            <a:chExt cx="1828800" cy="2198132"/>
          </a:xfrm>
        </p:grpSpPr>
        <p:sp>
          <p:nvSpPr>
            <p:cNvPr id="14" name="TextBox 13"/>
            <p:cNvSpPr txBox="1"/>
            <p:nvPr/>
          </p:nvSpPr>
          <p:spPr>
            <a:xfrm>
              <a:off x="6725730" y="5257800"/>
              <a:ext cx="1828800" cy="369332"/>
            </a:xfrm>
            <a:prstGeom prst="rect">
              <a:avLst/>
            </a:prstGeom>
            <a:noFill/>
          </p:spPr>
          <p:txBody>
            <a:bodyPr wrap="square" rtlCol="0">
              <a:spAutoFit/>
            </a:bodyPr>
            <a:lstStyle/>
            <a:p>
              <a:pPr algn="ctr"/>
              <a:r>
                <a:rPr lang="en-US" b="1" dirty="0" err="1" smtClean="0">
                  <a:latin typeface="Times New Roman" pitchFamily="18" charset="0"/>
                  <a:cs typeface="Times New Roman" pitchFamily="18" charset="0"/>
                </a:rPr>
                <a:t>Sandeep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Verma</a:t>
              </a:r>
              <a:endParaRPr lang="en-US" b="1" dirty="0">
                <a:latin typeface="Times New Roman" pitchFamily="18" charset="0"/>
                <a:cs typeface="Times New Roman" pitchFamily="18" charset="0"/>
              </a:endParaRPr>
            </a:p>
          </p:txBody>
        </p:sp>
        <p:pic>
          <p:nvPicPr>
            <p:cNvPr id="31" name="Picture 2"/>
            <p:cNvPicPr>
              <a:picLocks noChangeAspect="1" noChangeArrowheads="1"/>
            </p:cNvPicPr>
            <p:nvPr/>
          </p:nvPicPr>
          <p:blipFill>
            <a:blip r:embed="rId8"/>
            <a:srcRect/>
            <a:stretch>
              <a:fillRect/>
            </a:stretch>
          </p:blipFill>
          <p:spPr bwMode="auto">
            <a:xfrm>
              <a:off x="6858000" y="3429000"/>
              <a:ext cx="1447800" cy="1828800"/>
            </a:xfrm>
            <a:prstGeom prst="rect">
              <a:avLst/>
            </a:prstGeom>
            <a:noFill/>
            <a:ln w="9525">
              <a:noFill/>
              <a:miter lim="800000"/>
              <a:headEnd/>
              <a:tailEnd/>
            </a:ln>
            <a:effectLst/>
          </p:spPr>
        </p:pic>
      </p:grpSp>
      <p:grpSp>
        <p:nvGrpSpPr>
          <p:cNvPr id="9" name="Group 34"/>
          <p:cNvGrpSpPr/>
          <p:nvPr/>
        </p:nvGrpSpPr>
        <p:grpSpPr>
          <a:xfrm>
            <a:off x="6551757" y="3827252"/>
            <a:ext cx="1752600" cy="2211066"/>
            <a:chOff x="6551757" y="3827252"/>
            <a:chExt cx="1752600" cy="2211066"/>
          </a:xfrm>
        </p:grpSpPr>
        <p:sp>
          <p:nvSpPr>
            <p:cNvPr id="16" name="TextBox 15"/>
            <p:cNvSpPr txBox="1"/>
            <p:nvPr/>
          </p:nvSpPr>
          <p:spPr>
            <a:xfrm>
              <a:off x="6551757" y="5668986"/>
              <a:ext cx="1752600" cy="369332"/>
            </a:xfrm>
            <a:prstGeom prst="rect">
              <a:avLst/>
            </a:prstGeom>
            <a:noFill/>
          </p:spPr>
          <p:txBody>
            <a:bodyPr wrap="square" rtlCol="0">
              <a:spAutoFit/>
            </a:bodyPr>
            <a:lstStyle/>
            <a:p>
              <a:pPr algn="ctr"/>
              <a:r>
                <a:rPr lang="en-US" b="1" dirty="0" err="1" smtClean="0">
                  <a:latin typeface="Times New Roman" pitchFamily="18" charset="0"/>
                  <a:cs typeface="Times New Roman" pitchFamily="18" charset="0"/>
                </a:rPr>
                <a:t>Sandeep</a:t>
              </a:r>
              <a:endParaRPr lang="en-US" b="1" dirty="0">
                <a:latin typeface="Times New Roman" pitchFamily="18" charset="0"/>
                <a:cs typeface="Times New Roman" pitchFamily="18" charset="0"/>
              </a:endParaRPr>
            </a:p>
          </p:txBody>
        </p:sp>
        <p:pic>
          <p:nvPicPr>
            <p:cNvPr id="94210" name="Picture 2" descr="D:\sandeep photo.jpg"/>
            <p:cNvPicPr>
              <a:picLocks noChangeAspect="1" noChangeArrowheads="1"/>
            </p:cNvPicPr>
            <p:nvPr/>
          </p:nvPicPr>
          <p:blipFill>
            <a:blip r:embed="rId9"/>
            <a:srcRect/>
            <a:stretch>
              <a:fillRect/>
            </a:stretch>
          </p:blipFill>
          <p:spPr bwMode="auto">
            <a:xfrm>
              <a:off x="6629400" y="3827252"/>
              <a:ext cx="1527352" cy="1828800"/>
            </a:xfrm>
            <a:prstGeom prst="rect">
              <a:avLst/>
            </a:prstGeom>
            <a:noFill/>
          </p:spPr>
        </p:pic>
      </p:grpSp>
      <p:sp>
        <p:nvSpPr>
          <p:cNvPr id="27" name="Slide Number Placeholder 26"/>
          <p:cNvSpPr>
            <a:spLocks noGrp="1"/>
          </p:cNvSpPr>
          <p:nvPr>
            <p:ph type="sldNum" sz="quarter" idx="12"/>
          </p:nvPr>
        </p:nvSpPr>
        <p:spPr/>
        <p:txBody>
          <a:bodyPr/>
          <a:lstStyle/>
          <a:p>
            <a:fld id="{690F8773-A788-4FD0-99FA-5508F1748A3E}" type="slidenum">
              <a:rPr lang="en-GB" smtClean="0"/>
              <a:pPr/>
              <a:t>40</a:t>
            </a:fld>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DSC01317"/>
          <p:cNvPicPr>
            <a:picLocks noChangeAspect="1" noChangeArrowheads="1"/>
          </p:cNvPicPr>
          <p:nvPr/>
        </p:nvPicPr>
        <p:blipFill>
          <a:blip r:embed="rId2" cstate="print"/>
          <a:srcRect/>
          <a:stretch>
            <a:fillRect/>
          </a:stretch>
        </p:blipFill>
        <p:spPr bwMode="auto">
          <a:xfrm>
            <a:off x="533400" y="457200"/>
            <a:ext cx="2057400" cy="1543050"/>
          </a:xfrm>
          <a:prstGeom prst="rect">
            <a:avLst/>
          </a:prstGeom>
          <a:noFill/>
          <a:ln w="9525">
            <a:noFill/>
            <a:miter lim="800000"/>
            <a:headEnd/>
            <a:tailEnd/>
          </a:ln>
        </p:spPr>
      </p:pic>
      <p:sp>
        <p:nvSpPr>
          <p:cNvPr id="64515" name="TextBox 2"/>
          <p:cNvSpPr txBox="1">
            <a:spLocks noChangeArrowheads="1"/>
          </p:cNvSpPr>
          <p:nvPr/>
        </p:nvSpPr>
        <p:spPr bwMode="auto">
          <a:xfrm>
            <a:off x="-1066800" y="152400"/>
            <a:ext cx="6705600" cy="338554"/>
          </a:xfrm>
          <a:prstGeom prst="rect">
            <a:avLst/>
          </a:prstGeom>
          <a:noFill/>
          <a:ln w="9525">
            <a:noFill/>
            <a:miter lim="800000"/>
            <a:headEnd/>
            <a:tailEnd/>
          </a:ln>
        </p:spPr>
        <p:txBody>
          <a:bodyPr>
            <a:spAutoFit/>
          </a:bodyPr>
          <a:lstStyle/>
          <a:p>
            <a:r>
              <a:rPr lang="en-US" sz="1600" dirty="0">
                <a:latin typeface="Calibri" pitchFamily="34" charset="0"/>
              </a:rPr>
              <a:t>                 </a:t>
            </a:r>
            <a:r>
              <a:rPr lang="en-US" sz="1600" dirty="0" smtClean="0">
                <a:latin typeface="Calibri" pitchFamily="34" charset="0"/>
              </a:rPr>
              <a:t>                     </a:t>
            </a:r>
            <a:r>
              <a:rPr lang="en-US" sz="1600" b="1" dirty="0" err="1">
                <a:latin typeface="Calibri" pitchFamily="34" charset="0"/>
              </a:rPr>
              <a:t>Rajender</a:t>
            </a:r>
            <a:r>
              <a:rPr lang="en-US" sz="1600" b="1" dirty="0">
                <a:latin typeface="Calibri" pitchFamily="34" charset="0"/>
              </a:rPr>
              <a:t> Kumar</a:t>
            </a:r>
          </a:p>
        </p:txBody>
      </p:sp>
      <p:sp>
        <p:nvSpPr>
          <p:cNvPr id="64517" name="Rectangle 7"/>
          <p:cNvSpPr>
            <a:spLocks noChangeArrowheads="1"/>
          </p:cNvSpPr>
          <p:nvPr/>
        </p:nvSpPr>
        <p:spPr bwMode="auto">
          <a:xfrm>
            <a:off x="0" y="1981200"/>
            <a:ext cx="4572000" cy="2031325"/>
          </a:xfrm>
          <a:prstGeom prst="rect">
            <a:avLst/>
          </a:prstGeom>
          <a:noFill/>
          <a:ln w="9525">
            <a:noFill/>
            <a:miter lim="800000"/>
            <a:headEnd/>
            <a:tailEnd/>
          </a:ln>
        </p:spPr>
        <p:txBody>
          <a:bodyPr>
            <a:spAutoFit/>
          </a:bodyPr>
          <a:lstStyle/>
          <a:p>
            <a:pPr algn="just" eaLnBrk="0" hangingPunct="0"/>
            <a:r>
              <a:rPr lang="en-US" sz="1050" b="1" i="1" dirty="0">
                <a:latin typeface="Times New Roman" pitchFamily="18" charset="0"/>
                <a:ea typeface="Calibri" pitchFamily="34" charset="0"/>
                <a:cs typeface="Times New Roman" pitchFamily="18" charset="0"/>
              </a:rPr>
              <a:t>Name: </a:t>
            </a:r>
            <a:r>
              <a:rPr lang="en-US" sz="1050" b="1" i="1" dirty="0" err="1">
                <a:latin typeface="Times New Roman" pitchFamily="18" charset="0"/>
                <a:ea typeface="Calibri" pitchFamily="34" charset="0"/>
                <a:cs typeface="Times New Roman" pitchFamily="18" charset="0"/>
              </a:rPr>
              <a:t>Rajendra</a:t>
            </a:r>
            <a:r>
              <a:rPr lang="en-US" sz="1050" b="1" i="1" dirty="0">
                <a:latin typeface="Times New Roman" pitchFamily="18" charset="0"/>
                <a:ea typeface="Calibri" pitchFamily="34" charset="0"/>
                <a:cs typeface="Times New Roman" pitchFamily="18" charset="0"/>
              </a:rPr>
              <a:t> Kumar</a:t>
            </a:r>
            <a:endParaRPr lang="en-US" sz="1050" dirty="0">
              <a:latin typeface="Calibri" pitchFamily="34" charset="0"/>
              <a:ea typeface="Calibri" pitchFamily="34" charset="0"/>
              <a:cs typeface="Times New Roman" pitchFamily="18" charset="0"/>
            </a:endParaRPr>
          </a:p>
          <a:p>
            <a:pPr algn="just" eaLnBrk="0" hangingPunct="0"/>
            <a:r>
              <a:rPr lang="en-US" sz="1050" b="1" i="1" dirty="0">
                <a:latin typeface="Times New Roman" pitchFamily="18" charset="0"/>
                <a:ea typeface="Calibri" pitchFamily="34" charset="0"/>
                <a:cs typeface="Times New Roman" pitchFamily="18" charset="0"/>
              </a:rPr>
              <a:t>Sex: Male</a:t>
            </a:r>
            <a:endParaRPr lang="en-US" sz="1050" dirty="0">
              <a:latin typeface="Calibri" pitchFamily="34" charset="0"/>
              <a:ea typeface="Calibri" pitchFamily="34" charset="0"/>
              <a:cs typeface="Times New Roman" pitchFamily="18" charset="0"/>
            </a:endParaRPr>
          </a:p>
          <a:p>
            <a:pPr algn="just" eaLnBrk="0" hangingPunct="0"/>
            <a:r>
              <a:rPr lang="en-US" sz="1050" b="1" i="1" dirty="0">
                <a:latin typeface="Times New Roman" pitchFamily="18" charset="0"/>
                <a:ea typeface="Calibri" pitchFamily="34" charset="0"/>
                <a:cs typeface="Times New Roman" pitchFamily="18" charset="0"/>
              </a:rPr>
              <a:t>Narration Period: 2007-09</a:t>
            </a:r>
            <a:endParaRPr lang="en-US" sz="1050" dirty="0">
              <a:latin typeface="Calibri" pitchFamily="34" charset="0"/>
              <a:ea typeface="Calibri" pitchFamily="34" charset="0"/>
              <a:cs typeface="Times New Roman" pitchFamily="18" charset="0"/>
            </a:endParaRPr>
          </a:p>
          <a:p>
            <a:pPr algn="just" eaLnBrk="0" hangingPunct="0"/>
            <a:r>
              <a:rPr lang="en-US" sz="1050" b="1" i="1" dirty="0">
                <a:latin typeface="Times New Roman" pitchFamily="18" charset="0"/>
                <a:ea typeface="Calibri" pitchFamily="34" charset="0"/>
                <a:cs typeface="Times New Roman" pitchFamily="18" charset="0"/>
              </a:rPr>
              <a:t>Age: 42 years (1968 born)</a:t>
            </a:r>
            <a:endParaRPr lang="en-US" sz="1050" dirty="0">
              <a:latin typeface="Calibri" pitchFamily="34" charset="0"/>
              <a:ea typeface="Calibri" pitchFamily="34" charset="0"/>
              <a:cs typeface="Times New Roman" pitchFamily="18" charset="0"/>
            </a:endParaRPr>
          </a:p>
          <a:p>
            <a:pPr algn="just" eaLnBrk="0" hangingPunct="0"/>
            <a:r>
              <a:rPr lang="en-US" sz="1050" b="1" i="1" dirty="0">
                <a:latin typeface="Times New Roman" pitchFamily="18" charset="0"/>
                <a:ea typeface="Calibri" pitchFamily="34" charset="0"/>
                <a:cs typeface="Times New Roman" pitchFamily="18" charset="0"/>
              </a:rPr>
              <a:t>Caste: </a:t>
            </a:r>
            <a:r>
              <a:rPr lang="en-US" sz="1050" b="1" i="1" dirty="0" err="1">
                <a:latin typeface="Times New Roman" pitchFamily="18" charset="0"/>
                <a:ea typeface="Calibri" pitchFamily="34" charset="0"/>
                <a:cs typeface="Times New Roman" pitchFamily="18" charset="0"/>
              </a:rPr>
              <a:t>Jatav</a:t>
            </a:r>
            <a:r>
              <a:rPr lang="en-US" sz="1050" b="1" i="1" dirty="0">
                <a:latin typeface="Times New Roman" pitchFamily="18" charset="0"/>
                <a:ea typeface="Calibri" pitchFamily="34" charset="0"/>
                <a:cs typeface="Times New Roman" pitchFamily="18" charset="0"/>
              </a:rPr>
              <a:t> (Scheduled  Caste)</a:t>
            </a:r>
            <a:endParaRPr lang="en-US" sz="1050" dirty="0">
              <a:latin typeface="Calibri" pitchFamily="34" charset="0"/>
              <a:ea typeface="Calibri" pitchFamily="34" charset="0"/>
              <a:cs typeface="Times New Roman" pitchFamily="18" charset="0"/>
            </a:endParaRPr>
          </a:p>
          <a:p>
            <a:pPr algn="just" eaLnBrk="0" hangingPunct="0"/>
            <a:r>
              <a:rPr lang="en-US" sz="1050" b="1" i="1" dirty="0">
                <a:latin typeface="Times New Roman" pitchFamily="18" charset="0"/>
                <a:ea typeface="Calibri" pitchFamily="34" charset="0"/>
                <a:cs typeface="Times New Roman" pitchFamily="18" charset="0"/>
              </a:rPr>
              <a:t>Present Occupation: Tailoring</a:t>
            </a:r>
            <a:endParaRPr lang="en-US" sz="1050" dirty="0">
              <a:latin typeface="Calibri" pitchFamily="34" charset="0"/>
              <a:ea typeface="Calibri" pitchFamily="34" charset="0"/>
              <a:cs typeface="Times New Roman" pitchFamily="18" charset="0"/>
            </a:endParaRPr>
          </a:p>
          <a:p>
            <a:pPr algn="just" eaLnBrk="0" hangingPunct="0"/>
            <a:r>
              <a:rPr lang="en-US" sz="1050" b="1" i="1" dirty="0">
                <a:latin typeface="Times New Roman" pitchFamily="18" charset="0"/>
                <a:ea typeface="Calibri" pitchFamily="34" charset="0"/>
                <a:cs typeface="Times New Roman" pitchFamily="18" charset="0"/>
              </a:rPr>
              <a:t>Family Income: </a:t>
            </a:r>
            <a:r>
              <a:rPr lang="en-US" sz="1050" b="1" i="1" dirty="0" err="1">
                <a:latin typeface="Times New Roman" pitchFamily="18" charset="0"/>
                <a:ea typeface="Calibri" pitchFamily="34" charset="0"/>
                <a:cs typeface="Times New Roman" pitchFamily="18" charset="0"/>
              </a:rPr>
              <a:t>Rs</a:t>
            </a:r>
            <a:r>
              <a:rPr lang="en-US" sz="1050" b="1" i="1" dirty="0">
                <a:latin typeface="Times New Roman" pitchFamily="18" charset="0"/>
                <a:ea typeface="Calibri" pitchFamily="34" charset="0"/>
                <a:cs typeface="Times New Roman" pitchFamily="18" charset="0"/>
              </a:rPr>
              <a:t>. 4,000 per month approx. (2009)</a:t>
            </a:r>
            <a:endParaRPr lang="en-US" sz="1050" dirty="0">
              <a:latin typeface="Calibri" pitchFamily="34" charset="0"/>
              <a:ea typeface="Calibri" pitchFamily="34" charset="0"/>
              <a:cs typeface="Times New Roman" pitchFamily="18" charset="0"/>
            </a:endParaRPr>
          </a:p>
          <a:p>
            <a:pPr algn="just" eaLnBrk="0" hangingPunct="0"/>
            <a:r>
              <a:rPr lang="en-US" sz="1050" b="1" i="1" dirty="0">
                <a:latin typeface="Times New Roman" pitchFamily="18" charset="0"/>
                <a:ea typeface="Calibri" pitchFamily="34" charset="0"/>
                <a:cs typeface="Times New Roman" pitchFamily="18" charset="0"/>
              </a:rPr>
              <a:t>Formal Education: Till Fifth Standard</a:t>
            </a:r>
            <a:endParaRPr lang="en-US" sz="1050" dirty="0">
              <a:latin typeface="Calibri" pitchFamily="34" charset="0"/>
              <a:ea typeface="Calibri" pitchFamily="34" charset="0"/>
              <a:cs typeface="Times New Roman" pitchFamily="18" charset="0"/>
            </a:endParaRPr>
          </a:p>
          <a:p>
            <a:pPr algn="just" eaLnBrk="0" hangingPunct="0"/>
            <a:r>
              <a:rPr lang="en-US" sz="1050" b="1" i="1" dirty="0">
                <a:latin typeface="Times New Roman" pitchFamily="18" charset="0"/>
                <a:ea typeface="Calibri" pitchFamily="34" charset="0"/>
                <a:cs typeface="Times New Roman" pitchFamily="18" charset="0"/>
              </a:rPr>
              <a:t>Family Members: Wife, 2 sons; 2 daughters</a:t>
            </a:r>
            <a:endParaRPr lang="en-US" sz="1050" dirty="0">
              <a:latin typeface="Calibri" pitchFamily="34" charset="0"/>
              <a:ea typeface="Calibri" pitchFamily="34" charset="0"/>
              <a:cs typeface="Times New Roman" pitchFamily="18" charset="0"/>
            </a:endParaRPr>
          </a:p>
          <a:p>
            <a:pPr algn="just" eaLnBrk="0" hangingPunct="0"/>
            <a:r>
              <a:rPr lang="en-US" sz="1050" b="1" i="1" dirty="0">
                <a:latin typeface="Times New Roman" pitchFamily="18" charset="0"/>
                <a:ea typeface="Calibri" pitchFamily="34" charset="0"/>
                <a:cs typeface="Times New Roman" pitchFamily="18" charset="0"/>
              </a:rPr>
              <a:t>Occupations of other Members: Children help in tailoring business</a:t>
            </a:r>
            <a:endParaRPr lang="en-US" sz="1050" dirty="0">
              <a:latin typeface="Calibri" pitchFamily="34" charset="0"/>
              <a:ea typeface="Calibri" pitchFamily="34" charset="0"/>
              <a:cs typeface="Times New Roman" pitchFamily="18" charset="0"/>
            </a:endParaRPr>
          </a:p>
          <a:p>
            <a:pPr algn="just" eaLnBrk="0" hangingPunct="0"/>
            <a:r>
              <a:rPr lang="en-US" sz="1050" b="1" i="1" dirty="0">
                <a:latin typeface="Times New Roman" pitchFamily="18" charset="0"/>
                <a:ea typeface="Calibri" pitchFamily="34" charset="0"/>
                <a:cs typeface="Times New Roman" pitchFamily="18" charset="0"/>
              </a:rPr>
              <a:t>Chief Assets: Television, Fridge and Tailoring shop with sewing machines besides own house in Aradhaknagar.</a:t>
            </a:r>
            <a:endParaRPr lang="en-US" sz="1050" dirty="0">
              <a:latin typeface="Calibri" pitchFamily="34" charset="0"/>
              <a:ea typeface="Calibri" pitchFamily="34" charset="0"/>
              <a:cs typeface="Times New Roman" pitchFamily="18" charset="0"/>
            </a:endParaRPr>
          </a:p>
        </p:txBody>
      </p:sp>
      <p:sp>
        <p:nvSpPr>
          <p:cNvPr id="64518" name="TextBox 8"/>
          <p:cNvSpPr txBox="1">
            <a:spLocks noChangeArrowheads="1"/>
          </p:cNvSpPr>
          <p:nvPr/>
        </p:nvSpPr>
        <p:spPr bwMode="auto">
          <a:xfrm>
            <a:off x="609600" y="3581400"/>
            <a:ext cx="8077200" cy="369888"/>
          </a:xfrm>
          <a:prstGeom prst="rect">
            <a:avLst/>
          </a:prstGeom>
          <a:noFill/>
          <a:ln w="9525">
            <a:noFill/>
            <a:miter lim="800000"/>
            <a:headEnd/>
            <a:tailEnd/>
          </a:ln>
        </p:spPr>
        <p:txBody>
          <a:bodyPr>
            <a:spAutoFit/>
          </a:bodyPr>
          <a:lstStyle/>
          <a:p>
            <a:endParaRPr lang="en-US">
              <a:latin typeface="Calibri" pitchFamily="34" charset="0"/>
            </a:endParaRPr>
          </a:p>
        </p:txBody>
      </p:sp>
      <p:sp>
        <p:nvSpPr>
          <p:cNvPr id="64519" name="Rectangle 10"/>
          <p:cNvSpPr>
            <a:spLocks noChangeArrowheads="1"/>
          </p:cNvSpPr>
          <p:nvPr/>
        </p:nvSpPr>
        <p:spPr bwMode="auto">
          <a:xfrm>
            <a:off x="0" y="3962400"/>
            <a:ext cx="4267200" cy="2677656"/>
          </a:xfrm>
          <a:prstGeom prst="rect">
            <a:avLst/>
          </a:prstGeom>
          <a:noFill/>
          <a:ln w="9525">
            <a:noFill/>
            <a:miter lim="800000"/>
            <a:headEnd/>
            <a:tailEnd/>
          </a:ln>
        </p:spPr>
        <p:txBody>
          <a:bodyPr wrap="square">
            <a:spAutoFit/>
          </a:bodyPr>
          <a:lstStyle/>
          <a:p>
            <a:pPr algn="just" eaLnBrk="0" hangingPunct="0">
              <a:lnSpc>
                <a:spcPct val="150000"/>
              </a:lnSpc>
            </a:pPr>
            <a:r>
              <a:rPr lang="en-US" sz="1200" dirty="0">
                <a:latin typeface="Times New Roman" pitchFamily="18" charset="0"/>
                <a:ea typeface="Calibri" pitchFamily="34" charset="0"/>
                <a:cs typeface="Times New Roman" pitchFamily="18" charset="0"/>
              </a:rPr>
              <a:t>There are times when </a:t>
            </a:r>
            <a:r>
              <a:rPr lang="en-US" sz="1200" dirty="0" err="1">
                <a:latin typeface="Times New Roman" pitchFamily="18" charset="0"/>
                <a:ea typeface="Calibri" pitchFamily="34" charset="0"/>
                <a:cs typeface="Times New Roman" pitchFamily="18" charset="0"/>
              </a:rPr>
              <a:t>Rajendra</a:t>
            </a:r>
            <a:r>
              <a:rPr lang="en-US" sz="1200" dirty="0">
                <a:latin typeface="Times New Roman" pitchFamily="18" charset="0"/>
                <a:ea typeface="Calibri" pitchFamily="34" charset="0"/>
                <a:cs typeface="Times New Roman" pitchFamily="18" charset="0"/>
              </a:rPr>
              <a:t> feels helpless and dejected about the poverty that plagues his family. </a:t>
            </a:r>
            <a:r>
              <a:rPr lang="en-US" sz="1200" dirty="0">
                <a:latin typeface="Calibri" pitchFamily="34" charset="0"/>
                <a:ea typeface="Calibri" pitchFamily="34" charset="0"/>
                <a:cs typeface="Times New Roman" pitchFamily="18" charset="0"/>
              </a:rPr>
              <a:t>“</a:t>
            </a:r>
            <a:r>
              <a:rPr lang="en-US" sz="1200" i="1" dirty="0">
                <a:latin typeface="Times New Roman" pitchFamily="18" charset="0"/>
                <a:ea typeface="Calibri" pitchFamily="34" charset="0"/>
                <a:cs typeface="Times New Roman" pitchFamily="18" charset="0"/>
              </a:rPr>
              <a:t>If the children have to be taken out, then their demands to buy them the things that they want should also be met. Once when I was coming back with my younger son from my sister</a:t>
            </a:r>
            <a:r>
              <a:rPr lang="en-US" sz="1200" i="1" dirty="0">
                <a:latin typeface="Calibri" pitchFamily="34" charset="0"/>
                <a:ea typeface="Calibri" pitchFamily="34" charset="0"/>
                <a:cs typeface="Times New Roman" pitchFamily="18" charset="0"/>
              </a:rPr>
              <a:t>’</a:t>
            </a:r>
            <a:r>
              <a:rPr lang="en-US" sz="1200" i="1" dirty="0">
                <a:latin typeface="Times New Roman" pitchFamily="18" charset="0"/>
                <a:ea typeface="Calibri" pitchFamily="34" charset="0"/>
                <a:cs typeface="Times New Roman" pitchFamily="18" charset="0"/>
              </a:rPr>
              <a:t>s place, he began crying for an umbrella which a vendor was selling at the bus stop. I had little money in my pocket and when I tried to coax him, he refused to listen. Consequently I had to force him back into the bus</a:t>
            </a:r>
            <a:r>
              <a:rPr lang="en-US" sz="1400" i="1" dirty="0">
                <a:latin typeface="Times New Roman" pitchFamily="18" charset="0"/>
                <a:ea typeface="Calibri" pitchFamily="34" charset="0"/>
                <a:cs typeface="Times New Roman" pitchFamily="18" charset="0"/>
              </a:rPr>
              <a:t>. </a:t>
            </a:r>
            <a:r>
              <a:rPr lang="en-US" sz="1100" i="1" dirty="0">
                <a:latin typeface="Times New Roman" pitchFamily="18" charset="0"/>
                <a:ea typeface="Calibri" pitchFamily="34" charset="0"/>
                <a:cs typeface="Times New Roman" pitchFamily="18" charset="0"/>
              </a:rPr>
              <a:t>But I wept silently at my plight.</a:t>
            </a:r>
            <a:r>
              <a:rPr lang="en-US" sz="1100" i="1" dirty="0">
                <a:latin typeface="Calibri" pitchFamily="34" charset="0"/>
                <a:ea typeface="Calibri" pitchFamily="34" charset="0"/>
                <a:cs typeface="Times New Roman" pitchFamily="18" charset="0"/>
              </a:rPr>
              <a:t>”</a:t>
            </a:r>
            <a:r>
              <a:rPr lang="en-US" sz="1100" i="1" dirty="0">
                <a:latin typeface="Times New Roman" pitchFamily="18" charset="0"/>
                <a:ea typeface="Calibri" pitchFamily="34" charset="0"/>
                <a:cs typeface="Times New Roman" pitchFamily="18" charset="0"/>
              </a:rPr>
              <a:t> </a:t>
            </a:r>
            <a:endParaRPr lang="en-US" sz="1100" dirty="0">
              <a:latin typeface="Calibri" pitchFamily="34" charset="0"/>
              <a:ea typeface="Calibri" pitchFamily="34" charset="0"/>
              <a:cs typeface="Times New Roman" pitchFamily="18" charset="0"/>
            </a:endParaRPr>
          </a:p>
        </p:txBody>
      </p:sp>
      <p:pic>
        <p:nvPicPr>
          <p:cNvPr id="94209" name="Picture 1" descr="C:\Users\hp\Desktop\C1\page0001.jpg"/>
          <p:cNvPicPr>
            <a:picLocks noChangeAspect="1" noChangeArrowheads="1"/>
          </p:cNvPicPr>
          <p:nvPr/>
        </p:nvPicPr>
        <p:blipFill>
          <a:blip r:embed="rId3" cstate="print"/>
          <a:srcRect/>
          <a:stretch>
            <a:fillRect/>
          </a:stretch>
        </p:blipFill>
        <p:spPr bwMode="auto">
          <a:xfrm>
            <a:off x="4343400" y="0"/>
            <a:ext cx="4800600" cy="6858000"/>
          </a:xfrm>
          <a:prstGeom prst="rect">
            <a:avLst/>
          </a:prstGeom>
          <a:noFill/>
        </p:spPr>
      </p:pic>
      <p:sp>
        <p:nvSpPr>
          <p:cNvPr id="8" name="Slide Number Placeholder 7"/>
          <p:cNvSpPr>
            <a:spLocks noGrp="1"/>
          </p:cNvSpPr>
          <p:nvPr>
            <p:ph type="sldNum" sz="quarter" idx="12"/>
          </p:nvPr>
        </p:nvSpPr>
        <p:spPr/>
        <p:txBody>
          <a:bodyPr/>
          <a:lstStyle/>
          <a:p>
            <a:fld id="{690F8773-A788-4FD0-99FA-5508F1748A3E}" type="slidenum">
              <a:rPr lang="en-GB" smtClean="0"/>
              <a:pPr/>
              <a:t>41</a:t>
            </a:fld>
            <a:endParaRPr lang="en-GB"/>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609600" y="228600"/>
            <a:ext cx="8077199"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000" b="1" dirty="0" smtClean="0">
                <a:latin typeface="Times New Roman" pitchFamily="18" charset="0"/>
                <a:cs typeface="Times New Roman" pitchFamily="18" charset="0"/>
              </a:rPr>
              <a:t>Conflicting Views on Urban Poverty in Era of Economic Liberalisation</a:t>
            </a:r>
            <a:endParaRPr lang="en-US" sz="16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Contrasting assessments of the impact of economic liberalisation on the urban poor among scholars like Jan </a:t>
            </a:r>
            <a:r>
              <a:rPr lang="en-US" dirty="0" err="1" smtClean="0">
                <a:latin typeface="Times New Roman" pitchFamily="18" charset="0"/>
                <a:cs typeface="Times New Roman" pitchFamily="18" charset="0"/>
              </a:rPr>
              <a:t>Breman</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Amit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Bhaduri</a:t>
            </a:r>
            <a:r>
              <a:rPr lang="en-US" dirty="0" smtClean="0">
                <a:latin typeface="Times New Roman" pitchFamily="18" charset="0"/>
                <a:cs typeface="Times New Roman" pitchFamily="18" charset="0"/>
              </a:rPr>
              <a:t> on one hand and </a:t>
            </a:r>
            <a:r>
              <a:rPr lang="en-US" dirty="0" err="1" smtClean="0">
                <a:latin typeface="Times New Roman" pitchFamily="18" charset="0"/>
                <a:cs typeface="Times New Roman" pitchFamily="18" charset="0"/>
              </a:rPr>
              <a:t>Gurcharan</a:t>
            </a:r>
            <a:r>
              <a:rPr lang="en-US" dirty="0" smtClean="0">
                <a:latin typeface="Times New Roman" pitchFamily="18" charset="0"/>
                <a:cs typeface="Times New Roman" pitchFamily="18" charset="0"/>
              </a:rPr>
              <a:t> Das and K. </a:t>
            </a:r>
            <a:r>
              <a:rPr lang="en-US" dirty="0" err="1" smtClean="0">
                <a:latin typeface="Times New Roman" pitchFamily="18" charset="0"/>
                <a:cs typeface="Times New Roman" pitchFamily="18" charset="0"/>
              </a:rPr>
              <a:t>Sundaram</a:t>
            </a:r>
            <a:r>
              <a:rPr lang="en-US" dirty="0" smtClean="0">
                <a:latin typeface="Times New Roman" pitchFamily="18" charset="0"/>
                <a:cs typeface="Times New Roman" pitchFamily="18" charset="0"/>
              </a:rPr>
              <a:t> on the other.</a:t>
            </a:r>
          </a:p>
          <a:p>
            <a:r>
              <a:rPr lang="en-US" dirty="0" smtClean="0">
                <a:latin typeface="Times New Roman" pitchFamily="18" charset="0"/>
                <a:cs typeface="Times New Roman" pitchFamily="18" charset="0"/>
              </a:rPr>
              <a:t>Major differences on notions of </a:t>
            </a:r>
            <a:r>
              <a:rPr lang="en-US" dirty="0" err="1" smtClean="0">
                <a:latin typeface="Times New Roman" pitchFamily="18" charset="0"/>
                <a:cs typeface="Times New Roman" pitchFamily="18" charset="0"/>
              </a:rPr>
              <a:t>proletarianisation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casualisation</a:t>
            </a:r>
            <a:r>
              <a:rPr lang="en-US" dirty="0" smtClean="0">
                <a:latin typeface="Times New Roman" pitchFamily="18" charset="0"/>
                <a:cs typeface="Times New Roman" pitchFamily="18" charset="0"/>
              </a:rPr>
              <a:t> and pauperization, footloose labor, neo-bondage.</a:t>
            </a:r>
          </a:p>
          <a:p>
            <a:r>
              <a:rPr lang="en-US" dirty="0" smtClean="0">
                <a:latin typeface="Times New Roman" pitchFamily="18" charset="0"/>
                <a:cs typeface="Times New Roman" pitchFamily="18" charset="0"/>
              </a:rPr>
              <a:t>Our study corroborates the reading re increasing </a:t>
            </a:r>
            <a:r>
              <a:rPr lang="en-US" dirty="0" err="1" smtClean="0">
                <a:latin typeface="Times New Roman" pitchFamily="18" charset="0"/>
                <a:cs typeface="Times New Roman" pitchFamily="18" charset="0"/>
              </a:rPr>
              <a:t>casualisation</a:t>
            </a:r>
            <a:r>
              <a:rPr lang="en-US" dirty="0" smtClean="0">
                <a:latin typeface="Times New Roman" pitchFamily="18" charset="0"/>
                <a:cs typeface="Times New Roman" pitchFamily="18" charset="0"/>
              </a:rPr>
              <a:t> of work with immense growth in the marginal farmer cum laborer segment in the countryside and in ad hoc work within the formal economy in cities.</a:t>
            </a:r>
          </a:p>
          <a:p>
            <a:r>
              <a:rPr lang="en-US" dirty="0" smtClean="0">
                <a:latin typeface="Times New Roman" pitchFamily="18" charset="0"/>
                <a:cs typeface="Times New Roman" pitchFamily="18" charset="0"/>
              </a:rPr>
              <a:t>However, “pauperization” seems to have been checked, in our area, at least in the wake of the green and white revolutions from the sixties (just when population pressure was burgeoning), growth of the non farm sector and the resultant rise in real wages from the nineties.</a:t>
            </a:r>
          </a:p>
          <a:p>
            <a:r>
              <a:rPr lang="en-US" dirty="0" smtClean="0">
                <a:latin typeface="Times New Roman" pitchFamily="18" charset="0"/>
                <a:cs typeface="Times New Roman" pitchFamily="18" charset="0"/>
              </a:rPr>
              <a:t>Assumption regarding increasing </a:t>
            </a:r>
            <a:r>
              <a:rPr lang="en-US" dirty="0" err="1" smtClean="0">
                <a:latin typeface="Times New Roman" pitchFamily="18" charset="0"/>
                <a:cs typeface="Times New Roman" pitchFamily="18" charset="0"/>
              </a:rPr>
              <a:t>proletarianisation</a:t>
            </a:r>
            <a:r>
              <a:rPr lang="en-US" dirty="0" smtClean="0">
                <a:latin typeface="Times New Roman" pitchFamily="18" charset="0"/>
                <a:cs typeface="Times New Roman" pitchFamily="18" charset="0"/>
              </a:rPr>
              <a:t> in the wake of </a:t>
            </a:r>
            <a:r>
              <a:rPr lang="en-US" dirty="0" err="1" smtClean="0">
                <a:latin typeface="Times New Roman" pitchFamily="18" charset="0"/>
                <a:cs typeface="Times New Roman" pitchFamily="18" charset="0"/>
              </a:rPr>
              <a:t>globalisation</a:t>
            </a:r>
            <a:r>
              <a:rPr lang="en-US" dirty="0" smtClean="0">
                <a:latin typeface="Times New Roman" pitchFamily="18" charset="0"/>
                <a:cs typeface="Times New Roman" pitchFamily="18" charset="0"/>
              </a:rPr>
              <a:t> (with falling self employment and growing casual work), however, does not seem valid since a vast section of the self employed are highly underemployed and actually eager to shift to wage work. Secondly, real wages of unskilled work have clearly gone up and formal sector employment has risen marginally though in the category of ad hoc work.</a:t>
            </a:r>
          </a:p>
          <a:p>
            <a:r>
              <a:rPr lang="en-US" dirty="0" smtClean="0">
                <a:latin typeface="Times New Roman" pitchFamily="18" charset="0"/>
                <a:cs typeface="Times New Roman" pitchFamily="18" charset="0"/>
              </a:rPr>
              <a:t>Some other betterments notable since the eighties are: unprecedented growth in the non farm rural sector, </a:t>
            </a:r>
            <a:r>
              <a:rPr lang="en-US" dirty="0" err="1" smtClean="0">
                <a:latin typeface="Times New Roman" pitchFamily="18" charset="0"/>
                <a:cs typeface="Times New Roman" pitchFamily="18" charset="0"/>
              </a:rPr>
              <a:t>constn</a:t>
            </a:r>
            <a:r>
              <a:rPr lang="en-US" dirty="0" smtClean="0">
                <a:latin typeface="Times New Roman" pitchFamily="18" charset="0"/>
                <a:cs typeface="Times New Roman" pitchFamily="18" charset="0"/>
              </a:rPr>
              <a:t>, mechanization, inter caste mobility, education, etc</a:t>
            </a:r>
          </a:p>
        </p:txBody>
      </p:sp>
      <p:sp>
        <p:nvSpPr>
          <p:cNvPr id="3" name="Slide Number Placeholder 2"/>
          <p:cNvSpPr>
            <a:spLocks noGrp="1"/>
          </p:cNvSpPr>
          <p:nvPr>
            <p:ph type="sldNum" sz="quarter" idx="12"/>
          </p:nvPr>
        </p:nvSpPr>
        <p:spPr/>
        <p:txBody>
          <a:bodyPr/>
          <a:lstStyle/>
          <a:p>
            <a:fld id="{690F8773-A788-4FD0-99FA-5508F1748A3E}" type="slidenum">
              <a:rPr lang="en-GB" smtClean="0"/>
              <a:pPr/>
              <a:t>42</a:t>
            </a:fld>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1" y="0"/>
            <a:ext cx="9143999" cy="701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b="1" dirty="0" smtClean="0">
                <a:latin typeface="Times New Roman" pitchFamily="18" charset="0"/>
                <a:cs typeface="Times New Roman" pitchFamily="18" charset="0"/>
              </a:rPr>
              <a:t>The  Puzzle of Post-Nineties India</a:t>
            </a:r>
          </a:p>
          <a:p>
            <a:r>
              <a:rPr lang="en-US" dirty="0" smtClean="0">
                <a:latin typeface="Times New Roman" pitchFamily="18" charset="0"/>
                <a:cs typeface="Times New Roman" pitchFamily="18" charset="0"/>
              </a:rPr>
              <a:t>Interestingly, nineties were also the period of upward trends in economic growth, poverty reduction, literacy, communication, growing urbanization, middle class, faster fall in IMR and birth rate too. </a:t>
            </a:r>
          </a:p>
          <a:p>
            <a:r>
              <a:rPr lang="en-US" dirty="0" smtClean="0">
                <a:latin typeface="Times New Roman" pitchFamily="18" charset="0"/>
                <a:cs typeface="Times New Roman" pitchFamily="18" charset="0"/>
              </a:rPr>
              <a:t>However, the lifting of most economic indices since the nineties cannot be ascribed to liberalization alone or to trickle down from the expanding middle class; the nineties actually saw crucial rise in welfare expenditure, decline of one party dominance, growing competition between political parties, resultant ‘populism’, decentralization and strengthening of </a:t>
            </a:r>
            <a:r>
              <a:rPr lang="en-US" dirty="0" err="1" smtClean="0">
                <a:latin typeface="Times New Roman" pitchFamily="18" charset="0"/>
                <a:cs typeface="Times New Roman" pitchFamily="18" charset="0"/>
              </a:rPr>
              <a:t>panchayati</a:t>
            </a:r>
            <a:r>
              <a:rPr lang="en-US" dirty="0" smtClean="0">
                <a:latin typeface="Times New Roman" pitchFamily="18" charset="0"/>
                <a:cs typeface="Times New Roman" pitchFamily="18" charset="0"/>
              </a:rPr>
              <a:t> raj and empowering laws for women. </a:t>
            </a:r>
          </a:p>
          <a:p>
            <a:r>
              <a:rPr lang="en-US" dirty="0" smtClean="0">
                <a:latin typeface="Times New Roman" pitchFamily="18" charset="0"/>
                <a:cs typeface="Times New Roman" pitchFamily="18" charset="0"/>
              </a:rPr>
              <a:t>The role of critical technologies like cell phones, computers and the internet, satellite dishes, submersible pumps, higher mileage vehicles etc seems </a:t>
            </a:r>
            <a:r>
              <a:rPr lang="en-US" dirty="0" err="1" smtClean="0">
                <a:latin typeface="Times New Roman" pitchFamily="18" charset="0"/>
                <a:cs typeface="Times New Roman" pitchFamily="18" charset="0"/>
              </a:rPr>
              <a:t>underconsidered</a:t>
            </a:r>
            <a:r>
              <a:rPr lang="en-US" dirty="0" smtClean="0">
                <a:latin typeface="Times New Roman" pitchFamily="18" charset="0"/>
                <a:cs typeface="Times New Roman" pitchFamily="18" charset="0"/>
              </a:rPr>
              <a:t> possibly in </a:t>
            </a:r>
            <a:r>
              <a:rPr lang="en-US" dirty="0" err="1" smtClean="0">
                <a:latin typeface="Times New Roman" pitchFamily="18" charset="0"/>
                <a:cs typeface="Times New Roman" pitchFamily="18" charset="0"/>
              </a:rPr>
              <a:t>structuralist</a:t>
            </a:r>
            <a:r>
              <a:rPr lang="en-US" dirty="0" smtClean="0">
                <a:latin typeface="Times New Roman" pitchFamily="18" charset="0"/>
                <a:cs typeface="Times New Roman" pitchFamily="18" charset="0"/>
              </a:rPr>
              <a:t> perspectives on the economy since the nineties.</a:t>
            </a:r>
          </a:p>
          <a:p>
            <a:r>
              <a:rPr lang="en-US" dirty="0" smtClean="0">
                <a:latin typeface="Times New Roman" pitchFamily="18" charset="0"/>
                <a:cs typeface="Times New Roman" pitchFamily="18" charset="0"/>
              </a:rPr>
              <a:t>Masses’ own contribution to economic </a:t>
            </a:r>
            <a:r>
              <a:rPr lang="en-US" dirty="0" err="1" smtClean="0">
                <a:latin typeface="Times New Roman" pitchFamily="18" charset="0"/>
                <a:cs typeface="Times New Roman" pitchFamily="18" charset="0"/>
              </a:rPr>
              <a:t>upliftment</a:t>
            </a:r>
            <a:r>
              <a:rPr lang="en-US" dirty="0" smtClean="0">
                <a:latin typeface="Times New Roman" pitchFamily="18" charset="0"/>
                <a:cs typeface="Times New Roman" pitchFamily="18" charset="0"/>
              </a:rPr>
              <a:t> thru increasing family planning is also crucial to note since fall in supply of labor is strongly correlated to the puzzling rise of wages in recent times (despite galloping inflation and mechanization).</a:t>
            </a:r>
          </a:p>
          <a:p>
            <a:r>
              <a:rPr lang="en-US" dirty="0" smtClean="0">
                <a:latin typeface="Times New Roman" pitchFamily="18" charset="0"/>
                <a:cs typeface="Times New Roman" pitchFamily="18" charset="0"/>
              </a:rPr>
              <a:t>These improvements on economic and livelihood fronts still remain anemic in comparison with emerging economies. Moreover, they have been accompanied by serious and parallel deteriorations in areas like traffic pollution, slum congestion, new forms of adult morbidity (as reflected in growing anemia besides a rise in ‘reported illnesses’), crime and corruption and frustrations and anomie. The conspicuous rise of drunkenness in both Dh and </a:t>
            </a:r>
            <a:r>
              <a:rPr lang="en-US" dirty="0" err="1" smtClean="0">
                <a:latin typeface="Times New Roman" pitchFamily="18" charset="0"/>
                <a:cs typeface="Times New Roman" pitchFamily="18" charset="0"/>
              </a:rPr>
              <a:t>Ar</a:t>
            </a:r>
            <a:r>
              <a:rPr lang="en-US" dirty="0" smtClean="0">
                <a:latin typeface="Times New Roman" pitchFamily="18" charset="0"/>
                <a:cs typeface="Times New Roman" pitchFamily="18" charset="0"/>
              </a:rPr>
              <a:t> is an index of this  anomie amidst anemic development. (</a:t>
            </a:r>
            <a:r>
              <a:rPr lang="en-US" dirty="0" err="1" smtClean="0">
                <a:latin typeface="Times New Roman" pitchFamily="18" charset="0"/>
                <a:cs typeface="Times New Roman" pitchFamily="18" charset="0"/>
              </a:rPr>
              <a:t>sunil</a:t>
            </a:r>
            <a:r>
              <a:rPr lang="en-US" dirty="0" smtClean="0">
                <a:latin typeface="Times New Roman" pitchFamily="18" charset="0"/>
                <a:cs typeface="Times New Roman" pitchFamily="18" charset="0"/>
              </a:rPr>
              <a:t> life)</a:t>
            </a:r>
          </a:p>
          <a:p>
            <a:r>
              <a:rPr lang="en-US" b="1" dirty="0" smtClean="0">
                <a:latin typeface="Times New Roman" pitchFamily="18" charset="0"/>
                <a:cs typeface="Times New Roman" pitchFamily="18" charset="0"/>
              </a:rPr>
              <a:t>Factors Inhibiting Improvements in Aradhaknagar</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Lack of balanced education incorporating vocational skills for the poor, dearth of micro credit; efficient welfare delivery; poor electricity and roads infrastructure and possibly, skewed enforcement of ill designed laws like the land law</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690F8773-A788-4FD0-99FA-5508F1748A3E}" type="slidenum">
              <a:rPr lang="en-GB" smtClean="0"/>
              <a:pPr/>
              <a:t>43</a:t>
            </a:fld>
            <a:endParaRPr lang="en-GB"/>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52400" y="228600"/>
            <a:ext cx="87630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000" b="1" dirty="0" smtClean="0">
                <a:latin typeface="Times New Roman" pitchFamily="18" charset="0"/>
                <a:cs typeface="Times New Roman" pitchFamily="18" charset="0"/>
              </a:rPr>
              <a:t>The Positive Side</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In </a:t>
            </a:r>
            <a:r>
              <a:rPr lang="en-US" sz="2000" dirty="0" err="1" smtClean="0">
                <a:latin typeface="Times New Roman" pitchFamily="18" charset="0"/>
                <a:cs typeface="Times New Roman" pitchFamily="18" charset="0"/>
              </a:rPr>
              <a:t>Ar</a:t>
            </a:r>
            <a:r>
              <a:rPr lang="en-US" sz="2000" dirty="0" smtClean="0">
                <a:latin typeface="Times New Roman" pitchFamily="18" charset="0"/>
                <a:cs typeface="Times New Roman" pitchFamily="18" charset="0"/>
              </a:rPr>
              <a:t>, a rise in real wages particularly, since the rise of middle class demand for services since 1990s; also, disappearance of traditional bonded labor and some rise in cross caste mobility leading to a creation of a tiny </a:t>
            </a:r>
            <a:r>
              <a:rPr lang="en-US" sz="2000" dirty="0" err="1" smtClean="0">
                <a:latin typeface="Times New Roman" pitchFamily="18" charset="0"/>
                <a:cs typeface="Times New Roman" pitchFamily="18" charset="0"/>
              </a:rPr>
              <a:t>dalit</a:t>
            </a:r>
            <a:r>
              <a:rPr lang="en-US" sz="2000" dirty="0" smtClean="0">
                <a:latin typeface="Times New Roman" pitchFamily="18" charset="0"/>
                <a:cs typeface="Times New Roman" pitchFamily="18" charset="0"/>
              </a:rPr>
              <a:t> segment also (within the new </a:t>
            </a:r>
            <a:r>
              <a:rPr lang="en-US" sz="2000" dirty="0" err="1" smtClean="0">
                <a:latin typeface="Times New Roman" pitchFamily="18" charset="0"/>
                <a:cs typeface="Times New Roman" pitchFamily="18" charset="0"/>
              </a:rPr>
              <a:t>rurban</a:t>
            </a:r>
            <a:r>
              <a:rPr lang="en-US" sz="2000" dirty="0" smtClean="0">
                <a:latin typeface="Times New Roman" pitchFamily="18" charset="0"/>
                <a:cs typeface="Times New Roman" pitchFamily="18" charset="0"/>
              </a:rPr>
              <a:t> elite of political activists, petty entrepreneurs and professionals and </a:t>
            </a:r>
            <a:r>
              <a:rPr lang="en-US" sz="2000" dirty="0" err="1" smtClean="0">
                <a:latin typeface="Times New Roman" pitchFamily="18" charset="0"/>
                <a:cs typeface="Times New Roman" pitchFamily="18" charset="0"/>
              </a:rPr>
              <a:t>govt</a:t>
            </a:r>
            <a:r>
              <a:rPr lang="en-US" sz="2000" dirty="0" smtClean="0">
                <a:latin typeface="Times New Roman" pitchFamily="18" charset="0"/>
                <a:cs typeface="Times New Roman" pitchFamily="18" charset="0"/>
              </a:rPr>
              <a:t> employees) even as the mass of </a:t>
            </a:r>
            <a:r>
              <a:rPr lang="en-US" sz="2000" dirty="0" err="1" smtClean="0">
                <a:latin typeface="Times New Roman" pitchFamily="18" charset="0"/>
                <a:cs typeface="Times New Roman" pitchFamily="18" charset="0"/>
              </a:rPr>
              <a:t>dalits</a:t>
            </a:r>
            <a:r>
              <a:rPr lang="en-US" sz="2000" dirty="0" smtClean="0">
                <a:latin typeface="Times New Roman" pitchFamily="18" charset="0"/>
                <a:cs typeface="Times New Roman" pitchFamily="18" charset="0"/>
              </a:rPr>
              <a:t> remain extremely poor. </a:t>
            </a:r>
          </a:p>
          <a:p>
            <a:r>
              <a:rPr lang="en-US" sz="2000" dirty="0" smtClean="0">
                <a:latin typeface="Times New Roman" pitchFamily="18" charset="0"/>
                <a:cs typeface="Times New Roman" pitchFamily="18" charset="0"/>
              </a:rPr>
              <a:t>Real wages have risen by about 100% since 1991, an unparalleled development in Indian history; gap between skilled and unskilled wage down from 100 to about 50%. Gaps between rural and urban and between men and women’s wage also down.</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descr="D:\labor pics from Pen Drive\dhan 13 select\scanned pics\d.vijay_Page_04.jpg"/>
          <p:cNvPicPr/>
          <p:nvPr/>
        </p:nvPicPr>
        <p:blipFill>
          <a:blip r:embed="rId2" cstate="print"/>
          <a:srcRect/>
          <a:stretch>
            <a:fillRect/>
          </a:stretch>
        </p:blipFill>
        <p:spPr bwMode="auto">
          <a:xfrm>
            <a:off x="4343400" y="4300268"/>
            <a:ext cx="2514600" cy="2100532"/>
          </a:xfrm>
          <a:prstGeom prst="rect">
            <a:avLst/>
          </a:prstGeom>
          <a:noFill/>
          <a:ln w="9525">
            <a:noFill/>
            <a:miter lim="800000"/>
            <a:headEnd/>
            <a:tailEnd/>
          </a:ln>
        </p:spPr>
      </p:pic>
      <p:pic>
        <p:nvPicPr>
          <p:cNvPr id="5" name="Picture 4" descr="D:\labor pics from Pen Drive\work photo\DSC01966.jpg"/>
          <p:cNvPicPr/>
          <p:nvPr/>
        </p:nvPicPr>
        <p:blipFill>
          <a:blip r:embed="rId3" cstate="print"/>
          <a:srcRect/>
          <a:stretch>
            <a:fillRect/>
          </a:stretch>
        </p:blipFill>
        <p:spPr bwMode="auto">
          <a:xfrm>
            <a:off x="990600" y="4267199"/>
            <a:ext cx="2512168" cy="2286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690F8773-A788-4FD0-99FA-5508F1748A3E}" type="slidenum">
              <a:rPr lang="en-GB" smtClean="0"/>
              <a:pPr/>
              <a:t>44</a:t>
            </a:fld>
            <a:endParaRPr lang="en-GB"/>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1" y="1219197"/>
          <a:ext cx="6629400" cy="4419603"/>
        </p:xfrm>
        <a:graphic>
          <a:graphicData uri="http://schemas.openxmlformats.org/drawingml/2006/table">
            <a:tbl>
              <a:tblPr/>
              <a:tblGrid>
                <a:gridCol w="1300818"/>
                <a:gridCol w="735273"/>
                <a:gridCol w="691516"/>
                <a:gridCol w="665659"/>
                <a:gridCol w="505874"/>
                <a:gridCol w="505874"/>
                <a:gridCol w="859256"/>
                <a:gridCol w="859256"/>
                <a:gridCol w="505874"/>
              </a:tblGrid>
              <a:tr h="432083">
                <a:tc>
                  <a:txBody>
                    <a:bodyPr/>
                    <a:lstStyle/>
                    <a:p>
                      <a:pPr marL="0" marR="0" algn="l">
                        <a:lnSpc>
                          <a:spcPct val="115000"/>
                        </a:lnSpc>
                        <a:spcBef>
                          <a:spcPts val="0"/>
                        </a:spcBef>
                        <a:spcAft>
                          <a:spcPts val="0"/>
                        </a:spcAft>
                      </a:pPr>
                      <a:r>
                        <a:rPr lang="en-US" sz="1200" b="1" dirty="0">
                          <a:latin typeface="Times New Roman"/>
                          <a:ea typeface="Times New Roman"/>
                          <a:cs typeface="Mangal"/>
                        </a:rPr>
                        <a:t>Occupation Groups</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marL="0" marR="0" algn="ctr">
                        <a:lnSpc>
                          <a:spcPct val="115000"/>
                        </a:lnSpc>
                        <a:spcBef>
                          <a:spcPts val="0"/>
                        </a:spcBef>
                        <a:spcAft>
                          <a:spcPts val="0"/>
                        </a:spcAft>
                      </a:pPr>
                      <a:r>
                        <a:rPr lang="en-US" sz="1200" b="1" dirty="0">
                          <a:latin typeface="Times New Roman"/>
                          <a:ea typeface="Times New Roman"/>
                          <a:cs typeface="Mangal"/>
                        </a:rPr>
                        <a:t>Level Of Education</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200" b="1">
                          <a:latin typeface="Times New Roman"/>
                          <a:ea typeface="Times New Roman"/>
                          <a:cs typeface="Mangal"/>
                        </a:rPr>
                        <a:t>Total</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124">
                <a:tc>
                  <a:txBody>
                    <a:bodyPr/>
                    <a:lstStyle/>
                    <a:p>
                      <a:pPr marL="0" marR="0" algn="l">
                        <a:lnSpc>
                          <a:spcPct val="115000"/>
                        </a:lnSpc>
                        <a:spcBef>
                          <a:spcPts val="0"/>
                        </a:spcBef>
                        <a:spcAft>
                          <a:spcPts val="0"/>
                        </a:spcAft>
                      </a:pPr>
                      <a:endParaRPr lang="en-US" sz="1200" dirty="0">
                        <a:latin typeface="Times New Roman"/>
                        <a:ea typeface="Times New Roman"/>
                        <a:cs typeface="Mangal"/>
                      </a:endParaRPr>
                    </a:p>
                  </a:txBody>
                  <a:tcPr marL="65843" marR="6584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latin typeface="Times New Roman"/>
                          <a:ea typeface="Times New Roman"/>
                          <a:cs typeface="Mangal"/>
                        </a:rPr>
                        <a:t>Illiterate</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latin typeface="Times New Roman"/>
                          <a:ea typeface="Times New Roman"/>
                          <a:cs typeface="Mangal"/>
                        </a:rPr>
                        <a:t>Literate</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latin typeface="Times New Roman"/>
                          <a:ea typeface="Times New Roman"/>
                          <a:cs typeface="Mangal"/>
                        </a:rPr>
                        <a:t>Studied till Class 3</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latin typeface="Times New Roman"/>
                          <a:ea typeface="Times New Roman"/>
                          <a:cs typeface="Mangal"/>
                        </a:rPr>
                        <a:t>Class 4 &amp;5</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latin typeface="Times New Roman"/>
                          <a:ea typeface="Times New Roman"/>
                          <a:cs typeface="Mangal"/>
                        </a:rPr>
                        <a:t>Class 6 to 9</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latin typeface="Times New Roman"/>
                          <a:ea typeface="Times New Roman"/>
                          <a:cs typeface="Mangal"/>
                        </a:rPr>
                        <a:t>Secondary</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latin typeface="Times New Roman"/>
                          <a:ea typeface="Times New Roman"/>
                          <a:cs typeface="Mangal"/>
                        </a:rPr>
                        <a:t>Above Secondary</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200">
                        <a:latin typeface="Times New Roman"/>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21">
                <a:tc>
                  <a:txBody>
                    <a:bodyPr/>
                    <a:lstStyle/>
                    <a:p>
                      <a:pPr marL="0" marR="0" algn="l">
                        <a:lnSpc>
                          <a:spcPct val="115000"/>
                        </a:lnSpc>
                        <a:spcBef>
                          <a:spcPts val="0"/>
                        </a:spcBef>
                        <a:spcAft>
                          <a:spcPts val="0"/>
                        </a:spcAft>
                      </a:pPr>
                      <a:r>
                        <a:rPr lang="en-US" sz="1200" b="1" dirty="0">
                          <a:latin typeface="Times New Roman"/>
                          <a:ea typeface="Times New Roman"/>
                          <a:cs typeface="Mangal"/>
                        </a:rPr>
                        <a:t>Professional</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2.6</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0.0</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6.3</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Mangal"/>
                        </a:rPr>
                        <a:t>3.4</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5.5</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8.6</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21.3</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5.5</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21">
                <a:tc>
                  <a:txBody>
                    <a:bodyPr/>
                    <a:lstStyle/>
                    <a:p>
                      <a:pPr marL="0" marR="0" algn="l">
                        <a:lnSpc>
                          <a:spcPct val="115000"/>
                        </a:lnSpc>
                        <a:spcBef>
                          <a:spcPts val="0"/>
                        </a:spcBef>
                        <a:spcAft>
                          <a:spcPts val="0"/>
                        </a:spcAft>
                      </a:pPr>
                      <a:r>
                        <a:rPr lang="en-US" sz="1200" b="1" dirty="0">
                          <a:latin typeface="Times New Roman"/>
                          <a:ea typeface="Times New Roman"/>
                          <a:cs typeface="Mangal"/>
                        </a:rPr>
                        <a:t>Sales</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14.5</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12.0</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10.9</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Mangal"/>
                        </a:rPr>
                        <a:t>12.9</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12.5</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9.3</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11.2</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12.8</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21">
                <a:tc>
                  <a:txBody>
                    <a:bodyPr/>
                    <a:lstStyle/>
                    <a:p>
                      <a:pPr marL="0" marR="0" algn="l">
                        <a:lnSpc>
                          <a:spcPct val="115000"/>
                        </a:lnSpc>
                        <a:spcBef>
                          <a:spcPts val="0"/>
                        </a:spcBef>
                        <a:spcAft>
                          <a:spcPts val="0"/>
                        </a:spcAft>
                      </a:pPr>
                      <a:r>
                        <a:rPr lang="en-US" sz="1200" b="1" dirty="0">
                          <a:latin typeface="Times New Roman"/>
                          <a:ea typeface="Times New Roman"/>
                          <a:cs typeface="Mangal"/>
                        </a:rPr>
                        <a:t>Trade </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Mangal"/>
                        </a:rPr>
                        <a:t>11.7</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28.0</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14.1</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Mangal"/>
                        </a:rPr>
                        <a:t>14.3</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Mangal"/>
                        </a:rPr>
                        <a:t>15.1</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16.4</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21.3</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14.7</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21">
                <a:tc>
                  <a:txBody>
                    <a:bodyPr/>
                    <a:lstStyle/>
                    <a:p>
                      <a:pPr marL="0" marR="0" algn="l">
                        <a:lnSpc>
                          <a:spcPct val="115000"/>
                        </a:lnSpc>
                        <a:spcBef>
                          <a:spcPts val="0"/>
                        </a:spcBef>
                        <a:spcAft>
                          <a:spcPts val="0"/>
                        </a:spcAft>
                      </a:pPr>
                      <a:r>
                        <a:rPr lang="en-US" sz="1200" b="1">
                          <a:latin typeface="Times New Roman"/>
                          <a:ea typeface="Times New Roman"/>
                          <a:cs typeface="Mangal"/>
                        </a:rPr>
                        <a:t>Personal Service</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Mangal"/>
                        </a:rPr>
                        <a:t>19.9</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14.0</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23.4</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10.2</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Mangal"/>
                        </a:rPr>
                        <a:t>9.6</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Mangal"/>
                        </a:rPr>
                        <a:t>2.1</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4.5</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13.4</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21">
                <a:tc>
                  <a:txBody>
                    <a:bodyPr/>
                    <a:lstStyle/>
                    <a:p>
                      <a:pPr marL="0" marR="0" algn="l">
                        <a:lnSpc>
                          <a:spcPct val="115000"/>
                        </a:lnSpc>
                        <a:spcBef>
                          <a:spcPts val="0"/>
                        </a:spcBef>
                        <a:spcAft>
                          <a:spcPts val="0"/>
                        </a:spcAft>
                      </a:pPr>
                      <a:r>
                        <a:rPr lang="en-US" sz="1200" b="1">
                          <a:latin typeface="Times New Roman"/>
                          <a:ea typeface="Times New Roman"/>
                          <a:cs typeface="Mangal"/>
                        </a:rPr>
                        <a:t>Manufacturing</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Mangal"/>
                        </a:rPr>
                        <a:t>8.0</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8.0</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9.4</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15.6</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Mangal"/>
                        </a:rPr>
                        <a:t>8.1</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12.9</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4.5</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9.3</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83">
                <a:tc>
                  <a:txBody>
                    <a:bodyPr/>
                    <a:lstStyle/>
                    <a:p>
                      <a:pPr marL="0" marR="0" algn="l">
                        <a:lnSpc>
                          <a:spcPct val="115000"/>
                        </a:lnSpc>
                        <a:spcBef>
                          <a:spcPts val="0"/>
                        </a:spcBef>
                        <a:spcAft>
                          <a:spcPts val="0"/>
                        </a:spcAft>
                      </a:pPr>
                      <a:r>
                        <a:rPr lang="en-US" sz="1200" b="1">
                          <a:latin typeface="Times New Roman"/>
                          <a:ea typeface="Times New Roman"/>
                          <a:cs typeface="Mangal"/>
                        </a:rPr>
                        <a:t>Commercial Service</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9.9</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Mangal"/>
                        </a:rPr>
                        <a:t>6.0</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7.8</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9.5</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13.3</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Mangal"/>
                        </a:rPr>
                        <a:t>13.6</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12.4</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10.9</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21">
                <a:tc>
                  <a:txBody>
                    <a:bodyPr/>
                    <a:lstStyle/>
                    <a:p>
                      <a:pPr marL="0" marR="0" algn="l">
                        <a:lnSpc>
                          <a:spcPct val="115000"/>
                        </a:lnSpc>
                        <a:spcBef>
                          <a:spcPts val="0"/>
                        </a:spcBef>
                        <a:spcAft>
                          <a:spcPts val="0"/>
                        </a:spcAft>
                      </a:pPr>
                      <a:r>
                        <a:rPr lang="en-US" sz="1200" b="1">
                          <a:latin typeface="Times New Roman"/>
                          <a:ea typeface="Times New Roman"/>
                          <a:cs typeface="Mangal"/>
                        </a:rPr>
                        <a:t>Transport</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2.4</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6.0</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Mangal"/>
                        </a:rPr>
                        <a:t>1.6</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2.7</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4.1</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Mangal"/>
                        </a:rPr>
                        <a:t>5.0</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2.2</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3.2</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83">
                <a:tc>
                  <a:txBody>
                    <a:bodyPr/>
                    <a:lstStyle/>
                    <a:p>
                      <a:pPr marL="0" marR="0" algn="l">
                        <a:lnSpc>
                          <a:spcPct val="115000"/>
                        </a:lnSpc>
                        <a:spcBef>
                          <a:spcPts val="0"/>
                        </a:spcBef>
                        <a:spcAft>
                          <a:spcPts val="0"/>
                        </a:spcAft>
                      </a:pPr>
                      <a:r>
                        <a:rPr lang="en-US" sz="1200" b="1">
                          <a:latin typeface="Times New Roman"/>
                          <a:ea typeface="Times New Roman"/>
                          <a:cs typeface="Mangal"/>
                        </a:rPr>
                        <a:t>Tailoring, Knitting, etc.</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1.0</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6.0</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Mangal"/>
                        </a:rPr>
                        <a:t>3.1</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Mangal"/>
                        </a:rPr>
                        <a:t>2.7</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Mangal"/>
                        </a:rPr>
                        <a:t>3.0</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Mangal"/>
                        </a:rPr>
                        <a:t>7.9</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1.1</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2.7</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21">
                <a:tc>
                  <a:txBody>
                    <a:bodyPr/>
                    <a:lstStyle/>
                    <a:p>
                      <a:pPr marL="0" marR="0" algn="l">
                        <a:lnSpc>
                          <a:spcPct val="115000"/>
                        </a:lnSpc>
                        <a:spcBef>
                          <a:spcPts val="0"/>
                        </a:spcBef>
                        <a:spcAft>
                          <a:spcPts val="0"/>
                        </a:spcAft>
                      </a:pPr>
                      <a:r>
                        <a:rPr lang="en-US" sz="1200" b="1">
                          <a:latin typeface="Times New Roman"/>
                          <a:ea typeface="Times New Roman"/>
                          <a:cs typeface="Mangal"/>
                        </a:rPr>
                        <a:t>Construction</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27.6</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12.0</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20.3</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25.2</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Mangal"/>
                        </a:rPr>
                        <a:t>20.7</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Mangal"/>
                        </a:rPr>
                        <a:t>19.3</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Mangal"/>
                        </a:rPr>
                        <a:t>13.5</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22.9</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21">
                <a:tc>
                  <a:txBody>
                    <a:bodyPr/>
                    <a:lstStyle/>
                    <a:p>
                      <a:pPr marL="0" marR="0" algn="l">
                        <a:lnSpc>
                          <a:spcPct val="115000"/>
                        </a:lnSpc>
                        <a:spcBef>
                          <a:spcPts val="0"/>
                        </a:spcBef>
                        <a:spcAft>
                          <a:spcPts val="0"/>
                        </a:spcAft>
                      </a:pPr>
                      <a:r>
                        <a:rPr lang="en-US" sz="1200" b="1">
                          <a:latin typeface="Times New Roman"/>
                          <a:ea typeface="Times New Roman"/>
                          <a:cs typeface="Mangal"/>
                        </a:rPr>
                        <a:t>Security</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0.0</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2.0</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0.0</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0.7</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1.5</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Mangal"/>
                        </a:rPr>
                        <a:t>0.7</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Mangal"/>
                        </a:rPr>
                        <a:t>3.4</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0.8</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21">
                <a:tc>
                  <a:txBody>
                    <a:bodyPr/>
                    <a:lstStyle/>
                    <a:p>
                      <a:pPr marL="0" marR="0" algn="l">
                        <a:lnSpc>
                          <a:spcPct val="115000"/>
                        </a:lnSpc>
                        <a:spcBef>
                          <a:spcPts val="0"/>
                        </a:spcBef>
                        <a:spcAft>
                          <a:spcPts val="0"/>
                        </a:spcAft>
                      </a:pPr>
                      <a:r>
                        <a:rPr lang="en-US" sz="1200" b="1">
                          <a:latin typeface="Times New Roman"/>
                          <a:ea typeface="Times New Roman"/>
                          <a:cs typeface="Mangal"/>
                        </a:rPr>
                        <a:t>Repairing</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2.2</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6.0</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3.1</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2.7</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6.6</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Mangal"/>
                        </a:rPr>
                        <a:t>4.3</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Mangal"/>
                        </a:rPr>
                        <a:t>4.5</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3.8</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041">
                <a:tc>
                  <a:txBody>
                    <a:bodyPr/>
                    <a:lstStyle/>
                    <a:p>
                      <a:pPr marL="0" marR="0" algn="l">
                        <a:lnSpc>
                          <a:spcPct val="115000"/>
                        </a:lnSpc>
                        <a:spcBef>
                          <a:spcPts val="0"/>
                        </a:spcBef>
                        <a:spcAft>
                          <a:spcPts val="0"/>
                        </a:spcAft>
                      </a:pPr>
                      <a:r>
                        <a:rPr lang="en-US" sz="1200" b="1">
                          <a:latin typeface="Times New Roman"/>
                          <a:ea typeface="Times New Roman"/>
                          <a:cs typeface="Mangal"/>
                        </a:rPr>
                        <a:t>Total/Percentage </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Mangal"/>
                        </a:rPr>
                        <a:t>100/ 39.5</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100/</a:t>
                      </a:r>
                      <a:endParaRPr lang="en-US" sz="1100">
                        <a:latin typeface="Calibri"/>
                        <a:ea typeface="Times New Roman"/>
                        <a:cs typeface="Mangal"/>
                      </a:endParaRPr>
                    </a:p>
                    <a:p>
                      <a:pPr marL="0" marR="0" algn="ctr">
                        <a:lnSpc>
                          <a:spcPct val="115000"/>
                        </a:lnSpc>
                        <a:spcBef>
                          <a:spcPts val="0"/>
                        </a:spcBef>
                        <a:spcAft>
                          <a:spcPts val="0"/>
                        </a:spcAft>
                      </a:pPr>
                      <a:r>
                        <a:rPr lang="en-US" sz="1200">
                          <a:latin typeface="Times New Roman"/>
                          <a:ea typeface="Times New Roman"/>
                          <a:cs typeface="Mangal"/>
                        </a:rPr>
                        <a:t>4.00</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100/</a:t>
                      </a:r>
                      <a:endParaRPr lang="en-US" sz="1100">
                        <a:latin typeface="Calibri"/>
                        <a:ea typeface="Times New Roman"/>
                        <a:cs typeface="Mangal"/>
                      </a:endParaRPr>
                    </a:p>
                    <a:p>
                      <a:pPr marL="0" marR="0" algn="ctr">
                        <a:lnSpc>
                          <a:spcPct val="115000"/>
                        </a:lnSpc>
                        <a:spcBef>
                          <a:spcPts val="0"/>
                        </a:spcBef>
                        <a:spcAft>
                          <a:spcPts val="0"/>
                        </a:spcAft>
                      </a:pPr>
                      <a:r>
                        <a:rPr lang="en-US" sz="1200">
                          <a:latin typeface="Times New Roman"/>
                          <a:ea typeface="Times New Roman"/>
                          <a:cs typeface="Mangal"/>
                        </a:rPr>
                        <a:t>5.11</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100/ 11.7</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Mangal"/>
                        </a:rPr>
                        <a:t>100/</a:t>
                      </a:r>
                      <a:endParaRPr lang="en-US" sz="1100">
                        <a:latin typeface="Calibri"/>
                        <a:ea typeface="Times New Roman"/>
                        <a:cs typeface="Mangal"/>
                      </a:endParaRPr>
                    </a:p>
                    <a:p>
                      <a:pPr marL="0" marR="0" algn="ctr">
                        <a:lnSpc>
                          <a:spcPct val="115000"/>
                        </a:lnSpc>
                        <a:spcBef>
                          <a:spcPts val="0"/>
                        </a:spcBef>
                        <a:spcAft>
                          <a:spcPts val="0"/>
                        </a:spcAft>
                      </a:pPr>
                      <a:r>
                        <a:rPr lang="en-US" sz="1200">
                          <a:latin typeface="Times New Roman"/>
                          <a:ea typeface="Times New Roman"/>
                          <a:cs typeface="Mangal"/>
                        </a:rPr>
                        <a:t>21.5</a:t>
                      </a:r>
                      <a:endParaRPr lang="en-US" sz="110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Mangal"/>
                        </a:rPr>
                        <a:t>100/</a:t>
                      </a:r>
                      <a:endParaRPr lang="en-US" sz="1100" dirty="0">
                        <a:latin typeface="Calibri"/>
                        <a:ea typeface="Times New Roman"/>
                        <a:cs typeface="Mangal"/>
                      </a:endParaRPr>
                    </a:p>
                    <a:p>
                      <a:pPr marL="0" marR="0" algn="ctr">
                        <a:lnSpc>
                          <a:spcPct val="115000"/>
                        </a:lnSpc>
                        <a:spcBef>
                          <a:spcPts val="0"/>
                        </a:spcBef>
                        <a:spcAft>
                          <a:spcPts val="0"/>
                        </a:spcAft>
                      </a:pPr>
                      <a:r>
                        <a:rPr lang="en-US" sz="1200" dirty="0">
                          <a:latin typeface="Times New Roman"/>
                          <a:ea typeface="Times New Roman"/>
                          <a:cs typeface="Mangal"/>
                        </a:rPr>
                        <a:t>11.1</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Mangal"/>
                        </a:rPr>
                        <a:t>100/</a:t>
                      </a:r>
                      <a:endParaRPr lang="en-US" sz="1100" dirty="0">
                        <a:latin typeface="Calibri"/>
                        <a:ea typeface="Times New Roman"/>
                        <a:cs typeface="Mangal"/>
                      </a:endParaRPr>
                    </a:p>
                    <a:p>
                      <a:pPr marL="0" marR="0" algn="ctr">
                        <a:lnSpc>
                          <a:spcPct val="115000"/>
                        </a:lnSpc>
                        <a:spcBef>
                          <a:spcPts val="0"/>
                        </a:spcBef>
                        <a:spcAft>
                          <a:spcPts val="0"/>
                        </a:spcAft>
                      </a:pPr>
                      <a:r>
                        <a:rPr lang="en-US" sz="1200" dirty="0">
                          <a:latin typeface="Times New Roman"/>
                          <a:ea typeface="Times New Roman"/>
                          <a:cs typeface="Mangal"/>
                        </a:rPr>
                        <a:t>7.1</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Mangal"/>
                        </a:rPr>
                        <a:t>100</a:t>
                      </a:r>
                      <a:endParaRPr lang="en-US" sz="1100" dirty="0">
                        <a:latin typeface="Calibri"/>
                        <a:ea typeface="Times New Roman"/>
                        <a:cs typeface="Mangal"/>
                      </a:endParaRPr>
                    </a:p>
                  </a:txBody>
                  <a:tcPr marL="65843" marR="65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7585" name="Rectangle 1"/>
          <p:cNvSpPr>
            <a:spLocks noChangeArrowheads="1"/>
          </p:cNvSpPr>
          <p:nvPr/>
        </p:nvSpPr>
        <p:spPr bwMode="auto">
          <a:xfrm>
            <a:off x="0" y="381000"/>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Percentage Distribution of Slum Workers by Occupation and Educational Level in </a:t>
            </a:r>
            <a:r>
              <a:rPr lang="en-US" sz="1600" b="1" dirty="0" smtClean="0">
                <a:latin typeface="Times New Roman" pitchFamily="18" charset="0"/>
                <a:ea typeface="Times New Roman" pitchFamily="18" charset="0"/>
                <a:cs typeface="Times New Roman" pitchFamily="18" charset="0"/>
              </a:rPr>
              <a:t>Delhi</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7586" name="Rectangle 2"/>
          <p:cNvSpPr>
            <a:spLocks noChangeArrowheads="1"/>
          </p:cNvSpPr>
          <p:nvPr/>
        </p:nvSpPr>
        <p:spPr bwMode="auto">
          <a:xfrm>
            <a:off x="152400" y="5638800"/>
            <a:ext cx="8763000"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Note: Based on survey of </a:t>
            </a:r>
            <a:r>
              <a:rPr kumimoji="0" lang="en-US" sz="13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1</a:t>
            </a: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00 slum households in 2001.The percentage shares in each of the columns are calculated relative to the column total. Figure in parentheses give the percentage shares of each column total in the total sample (1258).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Source</a:t>
            </a: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Arup </a:t>
            </a:r>
            <a:r>
              <a:rPr kumimoji="0" lang="en-US" sz="1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Mitra</a:t>
            </a: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3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Occupational Choices, Networks and Transfers: An Exegesis Based on Micro Data from Delhi Slums, </a:t>
            </a: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1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Manohar</a:t>
            </a: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2003), pg 42.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3" descr="H:\labor pics\Aradhak Pics\Aradh mar 13\DSC02568.JPG"/>
          <p:cNvPicPr>
            <a:picLocks noChangeAspect="1" noChangeArrowheads="1"/>
          </p:cNvPicPr>
          <p:nvPr/>
        </p:nvPicPr>
        <p:blipFill>
          <a:blip r:embed="rId2" cstate="print"/>
          <a:srcRect/>
          <a:stretch>
            <a:fillRect/>
          </a:stretch>
        </p:blipFill>
        <p:spPr bwMode="auto">
          <a:xfrm>
            <a:off x="7010400" y="1066800"/>
            <a:ext cx="1981200" cy="2286000"/>
          </a:xfrm>
          <a:prstGeom prst="rect">
            <a:avLst/>
          </a:prstGeom>
          <a:noFill/>
        </p:spPr>
      </p:pic>
      <p:pic>
        <p:nvPicPr>
          <p:cNvPr id="6" name="Picture 5"/>
          <p:cNvPicPr>
            <a:picLocks noChangeAspect="1" noChangeArrowheads="1"/>
          </p:cNvPicPr>
          <p:nvPr/>
        </p:nvPicPr>
        <p:blipFill>
          <a:blip r:embed="rId3"/>
          <a:srcRect/>
          <a:stretch>
            <a:fillRect/>
          </a:stretch>
        </p:blipFill>
        <p:spPr bwMode="auto">
          <a:xfrm>
            <a:off x="6934200" y="3595774"/>
            <a:ext cx="2133600" cy="1755687"/>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690F8773-A788-4FD0-99FA-5508F1748A3E}" type="slidenum">
              <a:rPr lang="en-GB" smtClean="0"/>
              <a:pPr/>
              <a:t>45</a:t>
            </a:fld>
            <a:endParaRPr lang="en-GB"/>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533400"/>
            <a:ext cx="6781800" cy="369332"/>
          </a:xfrm>
          <a:prstGeom prst="rect">
            <a:avLst/>
          </a:prstGeom>
          <a:noFill/>
        </p:spPr>
        <p:txBody>
          <a:bodyPr wrap="square" rtlCol="0">
            <a:spAutoFit/>
          </a:bodyPr>
          <a:lstStyle/>
          <a:p>
            <a:endParaRPr lang="en-GB" dirty="0"/>
          </a:p>
        </p:txBody>
      </p:sp>
      <p:sp>
        <p:nvSpPr>
          <p:cNvPr id="12" name="Title 8"/>
          <p:cNvSpPr>
            <a:spLocks noGrp="1"/>
          </p:cNvSpPr>
          <p:nvPr>
            <p:ph idx="1"/>
          </p:nvPr>
        </p:nvSpPr>
        <p:spPr>
          <a:xfrm>
            <a:off x="533400" y="457200"/>
            <a:ext cx="8153400" cy="5668963"/>
          </a:xfrm>
        </p:spPr>
        <p:txBody>
          <a:bodyPr>
            <a:normAutofit/>
          </a:bodyPr>
          <a:lstStyle/>
          <a:p>
            <a:pPr algn="ctr">
              <a:buNone/>
            </a:pPr>
            <a:r>
              <a:rPr lang="en-US" sz="2000" b="1" i="1" dirty="0" smtClean="0">
                <a:latin typeface="Times New Roman" pitchFamily="18" charset="0"/>
                <a:cs typeface="Times New Roman" pitchFamily="18" charset="0"/>
              </a:rPr>
              <a:t>Morality and Poverty</a:t>
            </a:r>
          </a:p>
          <a:p>
            <a:pPr algn="ctr">
              <a:buNone/>
            </a:pPr>
            <a:endParaRPr lang="en-GB" sz="1800" b="1" i="1" dirty="0" smtClean="0">
              <a:latin typeface="Times New Roman" pitchFamily="18" charset="0"/>
              <a:cs typeface="Times New Roman" pitchFamily="18" charset="0"/>
            </a:endParaRPr>
          </a:p>
          <a:p>
            <a:pPr algn="just">
              <a:buNone/>
            </a:pPr>
            <a:r>
              <a:rPr lang="en-GB" sz="1800" i="1" dirty="0">
                <a:latin typeface="Times New Roman" pitchFamily="18" charset="0"/>
                <a:cs typeface="Times New Roman" pitchFamily="18" charset="0"/>
              </a:rPr>
              <a:t> </a:t>
            </a:r>
            <a:r>
              <a:rPr lang="en-GB" sz="1800" i="1" dirty="0" smtClean="0">
                <a:latin typeface="Times New Roman" pitchFamily="18" charset="0"/>
                <a:cs typeface="Times New Roman" pitchFamily="18" charset="0"/>
              </a:rPr>
              <a:t>            “</a:t>
            </a:r>
            <a:r>
              <a:rPr lang="en-GB" sz="1800" i="1" dirty="0">
                <a:latin typeface="Times New Roman" pitchFamily="18" charset="0"/>
                <a:cs typeface="Times New Roman" pitchFamily="18" charset="0"/>
              </a:rPr>
              <a:t>Two devils murdered </a:t>
            </a:r>
            <a:r>
              <a:rPr lang="en-GB" sz="1800" i="1" dirty="0" err="1">
                <a:latin typeface="Times New Roman" pitchFamily="18" charset="0"/>
                <a:cs typeface="Times New Roman" pitchFamily="18" charset="0"/>
              </a:rPr>
              <a:t>Indiraji</a:t>
            </a:r>
            <a:r>
              <a:rPr lang="en-GB" sz="1800" i="1" dirty="0">
                <a:latin typeface="Times New Roman" pitchFamily="18" charset="0"/>
                <a:cs typeface="Times New Roman" pitchFamily="18" charset="0"/>
              </a:rPr>
              <a:t>. But the price of this crime was paid by thousands with </a:t>
            </a:r>
            <a:r>
              <a:rPr lang="en-GB" sz="1800" i="1" dirty="0" smtClean="0">
                <a:latin typeface="Times New Roman" pitchFamily="18" charset="0"/>
                <a:cs typeface="Times New Roman" pitchFamily="18" charset="0"/>
              </a:rPr>
              <a:t>their lives. On that fateful day, in 1984, I was on the job at </a:t>
            </a:r>
            <a:r>
              <a:rPr lang="en-GB" sz="1800" i="1" dirty="0" err="1" smtClean="0">
                <a:latin typeface="Times New Roman" pitchFamily="18" charset="0"/>
                <a:cs typeface="Times New Roman" pitchFamily="18" charset="0"/>
              </a:rPr>
              <a:t>Naveen</a:t>
            </a:r>
            <a:r>
              <a:rPr lang="en-GB" sz="1800" i="1" dirty="0" smtClean="0">
                <a:latin typeface="Times New Roman" pitchFamily="18" charset="0"/>
                <a:cs typeface="Times New Roman" pitchFamily="18" charset="0"/>
              </a:rPr>
              <a:t> Export Company in </a:t>
            </a:r>
            <a:r>
              <a:rPr lang="en-GB" sz="1800" i="1" dirty="0" err="1" smtClean="0">
                <a:latin typeface="Times New Roman" pitchFamily="18" charset="0"/>
                <a:cs typeface="Times New Roman" pitchFamily="18" charset="0"/>
              </a:rPr>
              <a:t>Shahdara</a:t>
            </a:r>
            <a:r>
              <a:rPr lang="en-GB" sz="1800" i="1" dirty="0" smtClean="0">
                <a:latin typeface="Times New Roman" pitchFamily="18" charset="0"/>
                <a:cs typeface="Times New Roman" pitchFamily="18" charset="0"/>
              </a:rPr>
              <a:t>. As the news of the murder spread, my colleagues started rushing back home. I too managed to board the train for </a:t>
            </a:r>
            <a:r>
              <a:rPr lang="en-GB" sz="1800" i="1" dirty="0" err="1" smtClean="0">
                <a:latin typeface="Times New Roman" pitchFamily="18" charset="0"/>
                <a:cs typeface="Times New Roman" pitchFamily="18" charset="0"/>
              </a:rPr>
              <a:t>Sadullapur</a:t>
            </a:r>
            <a:r>
              <a:rPr lang="en-GB" sz="1800" i="1" dirty="0" smtClean="0">
                <a:latin typeface="Times New Roman" pitchFamily="18" charset="0"/>
                <a:cs typeface="Times New Roman" pitchFamily="18" charset="0"/>
              </a:rPr>
              <a:t> (my village in district Ghaziabad) from </a:t>
            </a:r>
            <a:r>
              <a:rPr lang="en-GB" sz="1800" i="1" dirty="0" err="1" smtClean="0">
                <a:latin typeface="Times New Roman" pitchFamily="18" charset="0"/>
                <a:cs typeface="Times New Roman" pitchFamily="18" charset="0"/>
              </a:rPr>
              <a:t>Shahdara</a:t>
            </a:r>
            <a:r>
              <a:rPr lang="en-GB" sz="1800" i="1" dirty="0" smtClean="0">
                <a:latin typeface="Times New Roman" pitchFamily="18" charset="0"/>
                <a:cs typeface="Times New Roman" pitchFamily="18" charset="0"/>
              </a:rPr>
              <a:t> station somehow. Next morning, when I reached Ghaziabad Station, I found the railway platform in complete commotion. Gangs armed with knives and rods were stopping trains and dragging out Sikhs by their turbans, stabbing or even setting them on fire alive. On hearing the wails of those trapped in the mayhem, my heart sank and I could barely stand on my feet. I mumbled: ‘Oh God! What wrong have these innocents done to suffer such tortuous end?’ </a:t>
            </a:r>
          </a:p>
          <a:p>
            <a:pPr algn="just">
              <a:buNone/>
            </a:pPr>
            <a:r>
              <a:rPr lang="en-GB" sz="1800" i="1" dirty="0">
                <a:latin typeface="Times New Roman" pitchFamily="18" charset="0"/>
                <a:cs typeface="Times New Roman" pitchFamily="18" charset="0"/>
              </a:rPr>
              <a:t>	</a:t>
            </a:r>
            <a:r>
              <a:rPr lang="en-GB" sz="1800" i="1" dirty="0" smtClean="0">
                <a:latin typeface="Times New Roman" pitchFamily="18" charset="0"/>
                <a:cs typeface="Times New Roman" pitchFamily="18" charset="0"/>
              </a:rPr>
              <a:t>	Somehow I managed to walk out of the station and boarded a bus for home. I was so shaken by the mayhem that for days I could neither eat nor work. My digestion failed completely and my body stopped responding to medicines. It was not before three months that I could get back to work.”</a:t>
            </a:r>
            <a:r>
              <a:rPr lang="en-GB" sz="1800" dirty="0" smtClean="0">
                <a:latin typeface="Times New Roman" pitchFamily="18" charset="0"/>
                <a:cs typeface="Times New Roman" pitchFamily="18" charset="0"/>
              </a:rPr>
              <a:t> </a:t>
            </a:r>
          </a:p>
          <a:p>
            <a:pPr algn="just">
              <a:buNone/>
            </a:pPr>
            <a:r>
              <a:rPr lang="en-US" sz="1800" dirty="0" smtClean="0">
                <a:latin typeface="Times New Roman" pitchFamily="18" charset="0"/>
                <a:cs typeface="Times New Roman" pitchFamily="18" charset="0"/>
              </a:rPr>
              <a:t>      The reference is to Prime Minister </a:t>
            </a:r>
            <a:r>
              <a:rPr lang="en-US" sz="1800" dirty="0" err="1" smtClean="0">
                <a:latin typeface="Times New Roman" pitchFamily="18" charset="0"/>
                <a:cs typeface="Times New Roman" pitchFamily="18" charset="0"/>
              </a:rPr>
              <a:t>Indira</a:t>
            </a:r>
            <a:r>
              <a:rPr lang="en-US" sz="1800" dirty="0" smtClean="0">
                <a:latin typeface="Times New Roman" pitchFamily="18" charset="0"/>
                <a:cs typeface="Times New Roman" pitchFamily="18" charset="0"/>
              </a:rPr>
              <a:t> Gandhi’s assassination on 30</a:t>
            </a:r>
            <a:r>
              <a:rPr lang="en-US" sz="1800" baseline="30000" dirty="0" smtClean="0">
                <a:latin typeface="Times New Roman" pitchFamily="18" charset="0"/>
                <a:cs typeface="Times New Roman" pitchFamily="18" charset="0"/>
              </a:rPr>
              <a:t>th</a:t>
            </a:r>
            <a:r>
              <a:rPr lang="en-US" sz="1800" dirty="0" smtClean="0">
                <a:latin typeface="Times New Roman" pitchFamily="18" charset="0"/>
                <a:cs typeface="Times New Roman" pitchFamily="18" charset="0"/>
              </a:rPr>
              <a:t> Oct, 1984.</a:t>
            </a:r>
            <a:endParaRPr lang="en-GB" sz="1800" dirty="0" smtClean="0">
              <a:latin typeface="Times New Roman" pitchFamily="18" charset="0"/>
              <a:cs typeface="Times New Roman" pitchFamily="18" charset="0"/>
            </a:endParaRPr>
          </a:p>
          <a:p>
            <a:pPr algn="just">
              <a:buNone/>
            </a:pPr>
            <a:endParaRPr lang="en-GB" sz="1800" dirty="0" smtClean="0">
              <a:latin typeface="Times New Roman" pitchFamily="18" charset="0"/>
              <a:cs typeface="Times New Roman" pitchFamily="18" charset="0"/>
            </a:endParaRPr>
          </a:p>
          <a:p>
            <a:pPr algn="just"/>
            <a:endParaRPr lang="en-GB" sz="1800" dirty="0">
              <a:latin typeface="Times New Roman" pitchFamily="18" charset="0"/>
              <a:cs typeface="Times New Roman" pitchFamily="18" charset="0"/>
            </a:endParaRPr>
          </a:p>
        </p:txBody>
      </p:sp>
      <p:pic>
        <p:nvPicPr>
          <p:cNvPr id="16" name="Picture 15" descr="D:\Pictures\labor pics 2\Aradhak Pics\jun 09\DSC01230.JPG"/>
          <p:cNvPicPr/>
          <p:nvPr/>
        </p:nvPicPr>
        <p:blipFill>
          <a:blip r:embed="rId2"/>
          <a:srcRect/>
          <a:stretch>
            <a:fillRect/>
          </a:stretch>
        </p:blipFill>
        <p:spPr bwMode="auto">
          <a:xfrm>
            <a:off x="304801" y="3733800"/>
            <a:ext cx="4114799" cy="29718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690F8773-A788-4FD0-99FA-5508F1748A3E}" type="slidenum">
              <a:rPr lang="en-GB" smtClean="0"/>
              <a:pPr/>
              <a:t>46</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1"/>
          <p:cNvSpPr txBox="1">
            <a:spLocks noChangeArrowheads="1"/>
          </p:cNvSpPr>
          <p:nvPr/>
        </p:nvSpPr>
        <p:spPr bwMode="auto">
          <a:xfrm>
            <a:off x="304800" y="381000"/>
            <a:ext cx="8382000" cy="1846659"/>
          </a:xfrm>
          <a:prstGeom prst="rect">
            <a:avLst/>
          </a:prstGeom>
          <a:noFill/>
          <a:ln w="9525">
            <a:noFill/>
            <a:miter lim="800000"/>
            <a:headEnd/>
            <a:tailEnd/>
          </a:ln>
        </p:spPr>
        <p:txBody>
          <a:bodyPr wrap="square">
            <a:spAutoFit/>
          </a:bodyPr>
          <a:lstStyle/>
          <a:p>
            <a:pPr algn="ctr"/>
            <a:r>
              <a:rPr lang="en-US" sz="1600" b="1" dirty="0" smtClean="0">
                <a:latin typeface="Calibri" pitchFamily="34" charset="0"/>
              </a:rPr>
              <a:t>Slums </a:t>
            </a:r>
            <a:r>
              <a:rPr lang="en-US" sz="1600" b="1" dirty="0">
                <a:latin typeface="Calibri" pitchFamily="34" charset="0"/>
              </a:rPr>
              <a:t>in the National Capital Territory (2011)</a:t>
            </a:r>
          </a:p>
          <a:p>
            <a:endParaRPr lang="en-US" sz="1600" dirty="0">
              <a:latin typeface="Calibri" pitchFamily="34" charset="0"/>
            </a:endParaRPr>
          </a:p>
          <a:p>
            <a:r>
              <a:rPr lang="en-US" sz="1600" dirty="0">
                <a:latin typeface="Calibri" pitchFamily="34" charset="0"/>
              </a:rPr>
              <a:t>                             Number of Slums in Delhi/ </a:t>
            </a:r>
            <a:r>
              <a:rPr lang="en-US" sz="1600" dirty="0" smtClean="0">
                <a:latin typeface="Calibri" pitchFamily="34" charset="0"/>
              </a:rPr>
              <a:t>NCT            900 (</a:t>
            </a:r>
            <a:r>
              <a:rPr lang="en-US" sz="1600" dirty="0" err="1" smtClean="0">
                <a:latin typeface="Calibri" pitchFamily="34" charset="0"/>
              </a:rPr>
              <a:t>pucca</a:t>
            </a:r>
            <a:r>
              <a:rPr lang="en-US" sz="1600" dirty="0" smtClean="0">
                <a:latin typeface="Calibri" pitchFamily="34" charset="0"/>
              </a:rPr>
              <a:t> </a:t>
            </a:r>
            <a:r>
              <a:rPr lang="en-US" sz="1600" dirty="0">
                <a:latin typeface="Calibri" pitchFamily="34" charset="0"/>
              </a:rPr>
              <a:t>notified and </a:t>
            </a:r>
            <a:r>
              <a:rPr lang="en-US" sz="1600" dirty="0" err="1">
                <a:latin typeface="Calibri" pitchFamily="34" charset="0"/>
              </a:rPr>
              <a:t>kucha</a:t>
            </a:r>
            <a:r>
              <a:rPr lang="en-US" sz="1600" dirty="0">
                <a:latin typeface="Calibri" pitchFamily="34" charset="0"/>
              </a:rPr>
              <a:t> </a:t>
            </a:r>
            <a:r>
              <a:rPr lang="en-US" sz="1600" dirty="0" smtClean="0">
                <a:latin typeface="Calibri" pitchFamily="34" charset="0"/>
              </a:rPr>
              <a:t>J.J</a:t>
            </a:r>
            <a:r>
              <a:rPr lang="en-US" sz="1600" dirty="0">
                <a:latin typeface="Calibri" pitchFamily="34" charset="0"/>
              </a:rPr>
              <a:t>. clusters)</a:t>
            </a:r>
          </a:p>
          <a:p>
            <a:r>
              <a:rPr lang="en-US" sz="1600" dirty="0">
                <a:latin typeface="Calibri" pitchFamily="34" charset="0"/>
              </a:rPr>
              <a:t>                                          Slum population of NCR,            </a:t>
            </a:r>
            <a:r>
              <a:rPr lang="en-US" sz="1600" dirty="0" smtClean="0">
                <a:latin typeface="Calibri" pitchFamily="34" charset="0"/>
              </a:rPr>
              <a:t>2 </a:t>
            </a:r>
            <a:r>
              <a:rPr lang="en-US" sz="1600" dirty="0">
                <a:latin typeface="Calibri" pitchFamily="34" charset="0"/>
              </a:rPr>
              <a:t>million </a:t>
            </a:r>
            <a:r>
              <a:rPr lang="en-US" sz="1600" dirty="0" err="1">
                <a:latin typeface="Calibri" pitchFamily="34" charset="0"/>
              </a:rPr>
              <a:t>appr</a:t>
            </a:r>
            <a:r>
              <a:rPr lang="en-US" sz="1600" dirty="0">
                <a:latin typeface="Calibri" pitchFamily="34" charset="0"/>
              </a:rPr>
              <a:t>. (or </a:t>
            </a:r>
            <a:r>
              <a:rPr lang="en-US" sz="1600" dirty="0" smtClean="0">
                <a:latin typeface="Calibri" pitchFamily="34" charset="0"/>
              </a:rPr>
              <a:t>12% </a:t>
            </a:r>
            <a:r>
              <a:rPr lang="en-US" sz="1600" dirty="0">
                <a:latin typeface="Calibri" pitchFamily="34" charset="0"/>
              </a:rPr>
              <a:t>of </a:t>
            </a:r>
            <a:r>
              <a:rPr lang="en-US" sz="1600" dirty="0" smtClean="0">
                <a:latin typeface="Calibri" pitchFamily="34" charset="0"/>
              </a:rPr>
              <a:t> 18 </a:t>
            </a:r>
            <a:r>
              <a:rPr lang="en-US" sz="1600" dirty="0">
                <a:latin typeface="Calibri" pitchFamily="34" charset="0"/>
              </a:rPr>
              <a:t>millions </a:t>
            </a:r>
            <a:r>
              <a:rPr lang="en-US" sz="1600" dirty="0" err="1" smtClean="0">
                <a:latin typeface="Calibri" pitchFamily="34" charset="0"/>
              </a:rPr>
              <a:t>popu</a:t>
            </a:r>
            <a:r>
              <a:rPr lang="en-US" sz="1600" dirty="0" smtClean="0">
                <a:latin typeface="Calibri" pitchFamily="34" charset="0"/>
              </a:rPr>
              <a:t>) 					in 2011 (down from 3 m  in 2001)</a:t>
            </a:r>
            <a:endParaRPr lang="en-US" sz="1600" dirty="0">
              <a:latin typeface="Calibri" pitchFamily="34" charset="0"/>
            </a:endParaRPr>
          </a:p>
          <a:p>
            <a:r>
              <a:rPr lang="en-US" sz="1600" dirty="0">
                <a:latin typeface="Calibri" pitchFamily="34" charset="0"/>
              </a:rPr>
              <a:t>                                                 Delhi’s Biggest Slum              </a:t>
            </a:r>
            <a:r>
              <a:rPr lang="en-US" sz="1600" dirty="0" err="1">
                <a:latin typeface="Calibri" pitchFamily="34" charset="0"/>
              </a:rPr>
              <a:t>Kalandhar</a:t>
            </a:r>
            <a:r>
              <a:rPr lang="en-US" sz="1600" dirty="0">
                <a:latin typeface="Calibri" pitchFamily="34" charset="0"/>
              </a:rPr>
              <a:t> Colony, </a:t>
            </a:r>
            <a:r>
              <a:rPr lang="en-US" sz="1600" dirty="0" err="1">
                <a:latin typeface="Calibri" pitchFamily="34" charset="0"/>
              </a:rPr>
              <a:t>Dilshad</a:t>
            </a:r>
            <a:r>
              <a:rPr lang="en-US" sz="1600" dirty="0">
                <a:latin typeface="Calibri" pitchFamily="34" charset="0"/>
              </a:rPr>
              <a:t> Garden</a:t>
            </a:r>
          </a:p>
          <a:p>
            <a:r>
              <a:rPr lang="en-US" sz="1600" dirty="0">
                <a:latin typeface="Calibri" pitchFamily="34" charset="0"/>
              </a:rPr>
              <a:t>                               Population of </a:t>
            </a:r>
            <a:r>
              <a:rPr lang="en-US" sz="1600" dirty="0" err="1">
                <a:latin typeface="Calibri" pitchFamily="34" charset="0"/>
              </a:rPr>
              <a:t>Kalandhar</a:t>
            </a:r>
            <a:r>
              <a:rPr lang="en-US" sz="1600" dirty="0">
                <a:latin typeface="Calibri" pitchFamily="34" charset="0"/>
              </a:rPr>
              <a:t> Colony            40, </a:t>
            </a:r>
            <a:r>
              <a:rPr lang="en-US" sz="1600" dirty="0" smtClean="0">
                <a:latin typeface="Calibri" pitchFamily="34" charset="0"/>
              </a:rPr>
              <a:t>000</a:t>
            </a:r>
            <a:r>
              <a:rPr lang="en-US" dirty="0">
                <a:latin typeface="Calibri" pitchFamily="34" charset="0"/>
              </a:rPr>
              <a:t>			</a:t>
            </a:r>
          </a:p>
        </p:txBody>
      </p:sp>
      <p:sp>
        <p:nvSpPr>
          <p:cNvPr id="69635" name="Slide Number Placeholder 2"/>
          <p:cNvSpPr txBox="1">
            <a:spLocks noGrp="1" noChangeArrowheads="1"/>
          </p:cNvSpPr>
          <p:nvPr/>
        </p:nvSpPr>
        <p:spPr bwMode="auto">
          <a:xfrm>
            <a:off x="6553200" y="6356350"/>
            <a:ext cx="2133600" cy="365125"/>
          </a:xfrm>
          <a:prstGeom prst="rect">
            <a:avLst/>
          </a:prstGeom>
          <a:noFill/>
          <a:ln w="9525">
            <a:noFill/>
            <a:miter lim="800000"/>
            <a:headEnd/>
            <a:tailEnd/>
          </a:ln>
        </p:spPr>
        <p:txBody>
          <a:bodyPr anchor="ctr"/>
          <a:lstStyle/>
          <a:p>
            <a:pPr algn="r"/>
            <a:fld id="{7D320649-4A3D-4BAB-AA3B-04C74AA51BFB}" type="slidenum">
              <a:rPr lang="en-US" sz="1200">
                <a:solidFill>
                  <a:srgbClr val="898989"/>
                </a:solidFill>
                <a:latin typeface="Calibri" pitchFamily="34" charset="0"/>
              </a:rPr>
              <a:pPr algn="r"/>
              <a:t>5</a:t>
            </a:fld>
            <a:endParaRPr lang="en-US" sz="1200">
              <a:solidFill>
                <a:srgbClr val="898989"/>
              </a:solidFill>
              <a:latin typeface="Calibri" pitchFamily="34" charset="0"/>
            </a:endParaRPr>
          </a:p>
        </p:txBody>
      </p:sp>
      <p:graphicFrame>
        <p:nvGraphicFramePr>
          <p:cNvPr id="70660" name="Group 4"/>
          <p:cNvGraphicFramePr>
            <a:graphicFrameLocks noGrp="1"/>
          </p:cNvGraphicFramePr>
          <p:nvPr/>
        </p:nvGraphicFramePr>
        <p:xfrm>
          <a:off x="838200" y="3200400"/>
          <a:ext cx="7315200" cy="2967039"/>
        </p:xfrm>
        <a:graphic>
          <a:graphicData uri="http://schemas.openxmlformats.org/drawingml/2006/table">
            <a:tbl>
              <a:tblPr/>
              <a:tblGrid>
                <a:gridCol w="3657600"/>
                <a:gridCol w="3657600"/>
              </a:tblGrid>
              <a:tr h="371475">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chemeClr val="tx1"/>
                          </a:solidFill>
                          <a:effectLst/>
                          <a:latin typeface="Calibri" pitchFamily="34" charset="0"/>
                        </a:rPr>
                        <a:t>Slums and </a:t>
                      </a:r>
                      <a:r>
                        <a:rPr kumimoji="0" lang="en-US" sz="1800" b="0" i="0" u="none" strike="noStrike" cap="none" normalizeH="0" baseline="0" dirty="0" err="1" smtClean="0">
                          <a:ln>
                            <a:noFill/>
                          </a:ln>
                          <a:solidFill>
                            <a:schemeClr val="tx1"/>
                          </a:solidFill>
                          <a:effectLst/>
                          <a:latin typeface="Calibri" pitchFamily="34" charset="0"/>
                        </a:rPr>
                        <a:t>J.J.Clusters</a:t>
                      </a:r>
                      <a:endParaRPr kumimoji="0" lang="en-US" sz="1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smtClean="0">
                          <a:ln>
                            <a:noFill/>
                          </a:ln>
                          <a:solidFill>
                            <a:schemeClr val="tx1"/>
                          </a:solidFill>
                          <a:effectLst/>
                          <a:latin typeface="Calibri" pitchFamily="34" charset="0"/>
                        </a:rPr>
                        <a:t>24 lakhs (15%)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err="1" smtClean="0">
                          <a:ln>
                            <a:noFill/>
                          </a:ln>
                          <a:solidFill>
                            <a:schemeClr val="tx1"/>
                          </a:solidFill>
                          <a:effectLst/>
                          <a:latin typeface="Calibri" pitchFamily="34" charset="0"/>
                        </a:rPr>
                        <a:t>Unauthorised</a:t>
                      </a:r>
                      <a:r>
                        <a:rPr kumimoji="0" lang="en-US" sz="1800" b="0" i="0" u="none" strike="noStrike" cap="none" normalizeH="0" baseline="0" dirty="0" smtClean="0">
                          <a:ln>
                            <a:noFill/>
                          </a:ln>
                          <a:solidFill>
                            <a:schemeClr val="tx1"/>
                          </a:solidFill>
                          <a:effectLst/>
                          <a:latin typeface="Calibri" pitchFamily="34" charset="0"/>
                        </a:rPr>
                        <a:t> Colonies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chemeClr val="tx1"/>
                          </a:solidFill>
                          <a:effectLst/>
                          <a:latin typeface="Calibri" pitchFamily="34" charset="0"/>
                        </a:rPr>
                        <a:t>31 lakh (18%)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chemeClr val="tx1"/>
                          </a:solidFill>
                          <a:effectLst/>
                          <a:latin typeface="Calibri" pitchFamily="34" charset="0"/>
                        </a:rPr>
                        <a:t>Resettlement Colonies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chemeClr val="tx1"/>
                          </a:solidFill>
                          <a:effectLst/>
                          <a:latin typeface="Calibri" pitchFamily="34" charset="0"/>
                        </a:rPr>
                        <a:t>20 lakh (12%)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chemeClr val="tx1"/>
                          </a:solidFill>
                          <a:effectLst/>
                          <a:latin typeface="Calibri" pitchFamily="34" charset="0"/>
                        </a:rPr>
                        <a:t>Regularized </a:t>
                      </a:r>
                      <a:r>
                        <a:rPr kumimoji="0" lang="en-US" sz="1800" b="0" i="0" u="none" strike="noStrike" cap="none" normalizeH="0" baseline="0" dirty="0" err="1" smtClean="0">
                          <a:ln>
                            <a:noFill/>
                          </a:ln>
                          <a:solidFill>
                            <a:schemeClr val="tx1"/>
                          </a:solidFill>
                          <a:effectLst/>
                          <a:latin typeface="Calibri" pitchFamily="34" charset="0"/>
                        </a:rPr>
                        <a:t>unauthorised</a:t>
                      </a:r>
                      <a:r>
                        <a:rPr kumimoji="0" lang="en-US" sz="1800" b="0" i="0" u="none" strike="noStrike" cap="none" normalizeH="0" baseline="0" dirty="0" smtClean="0">
                          <a:ln>
                            <a:noFill/>
                          </a:ln>
                          <a:solidFill>
                            <a:schemeClr val="tx1"/>
                          </a:solidFill>
                          <a:effectLst/>
                          <a:latin typeface="Calibri"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800" b="0" i="0" u="none" strike="noStrike" cap="none" normalizeH="0" baseline="0" dirty="0" smtClean="0">
                          <a:ln>
                            <a:noFill/>
                          </a:ln>
                          <a:solidFill>
                            <a:schemeClr val="tx1"/>
                          </a:solidFill>
                          <a:effectLst/>
                          <a:latin typeface="Calibri" pitchFamily="34" charset="0"/>
                        </a:rPr>
                        <a:t>20  Lakh (12%)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800" b="0" i="0" u="none" strike="noStrike" cap="none" normalizeH="0" baseline="0" dirty="0" err="1" smtClean="0">
                          <a:ln>
                            <a:noFill/>
                          </a:ln>
                          <a:solidFill>
                            <a:schemeClr val="tx1"/>
                          </a:solidFill>
                          <a:effectLst/>
                          <a:latin typeface="Calibri" pitchFamily="34" charset="0"/>
                        </a:rPr>
                        <a:t>Mohallas</a:t>
                      </a:r>
                      <a:endParaRPr kumimoji="0" lang="en-US" sz="1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800" b="0" i="0" u="none" strike="noStrike" cap="none" normalizeH="0" baseline="0" dirty="0" smtClean="0">
                          <a:ln>
                            <a:noFill/>
                          </a:ln>
                          <a:solidFill>
                            <a:schemeClr val="tx1"/>
                          </a:solidFill>
                          <a:effectLst/>
                          <a:latin typeface="Calibri" pitchFamily="34" charset="0"/>
                        </a:rPr>
                        <a:t>8 </a:t>
                      </a:r>
                      <a:r>
                        <a:rPr kumimoji="0" lang="en-US" sz="1800" b="0" i="0" u="none" strike="noStrike" cap="none" normalizeH="0" baseline="0" dirty="0" err="1" smtClean="0">
                          <a:ln>
                            <a:noFill/>
                          </a:ln>
                          <a:solidFill>
                            <a:schemeClr val="tx1"/>
                          </a:solidFill>
                          <a:effectLst/>
                          <a:latin typeface="Calibri" pitchFamily="34" charset="0"/>
                        </a:rPr>
                        <a:t>lakhs</a:t>
                      </a:r>
                      <a:r>
                        <a:rPr kumimoji="0" lang="en-US" sz="1800" b="0" i="0" u="none" strike="noStrike" cap="none" normalizeH="0" baseline="0" dirty="0" smtClean="0">
                          <a:ln>
                            <a:noFill/>
                          </a:ln>
                          <a:solidFill>
                            <a:schemeClr val="tx1"/>
                          </a:solidFill>
                          <a:effectLst/>
                          <a:latin typeface="Calibri" pitchFamily="34" charset="0"/>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chemeClr val="tx1"/>
                          </a:solidFill>
                          <a:effectLst/>
                          <a:latin typeface="Calibri" pitchFamily="34" charset="0"/>
                        </a:rPr>
                        <a:t>Rural Village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chemeClr val="tx1"/>
                          </a:solidFill>
                          <a:effectLst/>
                          <a:latin typeface="Calibri" pitchFamily="34" charset="0"/>
                        </a:rPr>
                        <a:t>8  </a:t>
                      </a:r>
                      <a:r>
                        <a:rPr kumimoji="0" lang="en-US" sz="1800" b="0" i="0" u="none" strike="noStrike" cap="none" normalizeH="0" baseline="0" dirty="0" err="1" smtClean="0">
                          <a:ln>
                            <a:noFill/>
                          </a:ln>
                          <a:solidFill>
                            <a:schemeClr val="tx1"/>
                          </a:solidFill>
                          <a:effectLst/>
                          <a:latin typeface="Calibri" pitchFamily="34" charset="0"/>
                        </a:rPr>
                        <a:t>Lakhs</a:t>
                      </a:r>
                      <a:r>
                        <a:rPr kumimoji="0" lang="en-US" sz="1800" b="0" i="0" u="none" strike="noStrike" cap="none" normalizeH="0" baseline="0" dirty="0" smtClean="0">
                          <a:ln>
                            <a:noFill/>
                          </a:ln>
                          <a:solidFill>
                            <a:schemeClr val="tx1"/>
                          </a:solidFill>
                          <a:effectLst/>
                          <a:latin typeface="Calibri" pitchFamily="34" charset="0"/>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chemeClr val="tx1"/>
                          </a:solidFill>
                          <a:effectLst/>
                          <a:latin typeface="Calibri" pitchFamily="34" charset="0"/>
                        </a:rPr>
                        <a:t>Urban Village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chemeClr val="tx1"/>
                          </a:solidFill>
                          <a:effectLst/>
                          <a:latin typeface="Calibri" pitchFamily="34" charset="0"/>
                        </a:rPr>
                        <a:t>11 lakh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chemeClr val="tx1"/>
                          </a:solidFill>
                          <a:effectLst/>
                          <a:latin typeface="Calibri" pitchFamily="34" charset="0"/>
                        </a:rPr>
                        <a:t>Planned colonies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chemeClr val="tx1"/>
                          </a:solidFill>
                          <a:effectLst/>
                          <a:latin typeface="Calibri" pitchFamily="34" charset="0"/>
                        </a:rPr>
                        <a:t>40 </a:t>
                      </a:r>
                      <a:r>
                        <a:rPr kumimoji="0" lang="en-US" sz="1800" b="0" i="0" u="none" strike="noStrike" cap="none" normalizeH="0" baseline="0" dirty="0" err="1" smtClean="0">
                          <a:ln>
                            <a:noFill/>
                          </a:ln>
                          <a:solidFill>
                            <a:schemeClr val="tx1"/>
                          </a:solidFill>
                          <a:effectLst/>
                          <a:latin typeface="Calibri" pitchFamily="34" charset="0"/>
                        </a:rPr>
                        <a:t>lakhs</a:t>
                      </a:r>
                      <a:r>
                        <a:rPr kumimoji="0" lang="en-US" sz="1800" b="0" i="0" u="none" strike="noStrike" cap="none" normalizeH="0" baseline="0" dirty="0" smtClean="0">
                          <a:ln>
                            <a:noFill/>
                          </a:ln>
                          <a:solidFill>
                            <a:schemeClr val="tx1"/>
                          </a:solidFill>
                          <a:effectLst/>
                          <a:latin typeface="Calibri" pitchFamily="34" charset="0"/>
                        </a:rPr>
                        <a:t> (25%)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9665" name="TextBox 4"/>
          <p:cNvSpPr txBox="1">
            <a:spLocks noChangeArrowheads="1"/>
          </p:cNvSpPr>
          <p:nvPr/>
        </p:nvSpPr>
        <p:spPr bwMode="auto">
          <a:xfrm>
            <a:off x="1676400" y="2743200"/>
            <a:ext cx="5791200" cy="369888"/>
          </a:xfrm>
          <a:prstGeom prst="rect">
            <a:avLst/>
          </a:prstGeom>
          <a:noFill/>
          <a:ln w="9525">
            <a:noFill/>
            <a:miter lim="800000"/>
            <a:headEnd/>
            <a:tailEnd/>
          </a:ln>
        </p:spPr>
        <p:txBody>
          <a:bodyPr>
            <a:spAutoFit/>
          </a:bodyPr>
          <a:lstStyle/>
          <a:p>
            <a:pPr algn="ctr"/>
            <a:r>
              <a:rPr lang="en-US" b="1" dirty="0">
                <a:latin typeface="Calibri" pitchFamily="34" charset="0"/>
              </a:rPr>
              <a:t>Population in different types of settlements in Delhi, 2006</a:t>
            </a:r>
          </a:p>
        </p:txBody>
      </p:sp>
      <p:sp>
        <p:nvSpPr>
          <p:cNvPr id="69666" name="TextBox 5"/>
          <p:cNvSpPr txBox="1">
            <a:spLocks noChangeArrowheads="1"/>
          </p:cNvSpPr>
          <p:nvPr/>
        </p:nvSpPr>
        <p:spPr bwMode="auto">
          <a:xfrm>
            <a:off x="533400" y="6400800"/>
            <a:ext cx="7848600" cy="276225"/>
          </a:xfrm>
          <a:prstGeom prst="rect">
            <a:avLst/>
          </a:prstGeom>
          <a:noFill/>
          <a:ln w="9525">
            <a:noFill/>
            <a:miter lim="800000"/>
            <a:headEnd/>
            <a:tailEnd/>
          </a:ln>
        </p:spPr>
        <p:txBody>
          <a:bodyPr>
            <a:spAutoFit/>
          </a:bodyPr>
          <a:lstStyle/>
          <a:p>
            <a:r>
              <a:rPr lang="en-US" sz="1200" dirty="0">
                <a:latin typeface="Calibri" pitchFamily="34" charset="0"/>
              </a:rPr>
              <a:t>Source: Delhi Development Report, 2008</a:t>
            </a:r>
          </a:p>
        </p:txBody>
      </p:sp>
      <p:sp>
        <p:nvSpPr>
          <p:cNvPr id="7" name="Slide Number Placeholder 6"/>
          <p:cNvSpPr>
            <a:spLocks noGrp="1"/>
          </p:cNvSpPr>
          <p:nvPr>
            <p:ph type="sldNum" sz="quarter" idx="12"/>
          </p:nvPr>
        </p:nvSpPr>
        <p:spPr/>
        <p:txBody>
          <a:bodyPr/>
          <a:lstStyle/>
          <a:p>
            <a:fld id="{690F8773-A788-4FD0-99FA-5508F1748A3E}" type="slidenum">
              <a:rPr lang="en-GB" smtClean="0"/>
              <a:pPr/>
              <a:t>5</a:t>
            </a:fld>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ttps://www.cordaid.org/media/_thumbs/medialibrary/2014/02/UnHabitat_pic_thumb_440x300.jpg"/>
          <p:cNvPicPr>
            <a:picLocks noGrp="1"/>
          </p:cNvPicPr>
          <p:nvPr>
            <p:ph idx="1"/>
          </p:nvPr>
        </p:nvPicPr>
        <p:blipFill>
          <a:blip r:embed="rId2"/>
          <a:srcRect/>
          <a:stretch>
            <a:fillRect/>
          </a:stretch>
        </p:blipFill>
        <p:spPr bwMode="auto">
          <a:xfrm>
            <a:off x="838200" y="381000"/>
            <a:ext cx="7696199" cy="6096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690F8773-A788-4FD0-99FA-5508F1748A3E}" type="slidenum">
              <a:rPr lang="en-GB" smtClean="0"/>
              <a:pPr/>
              <a:t>6</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4572000" cy="6186309"/>
          </a:xfrm>
          <a:prstGeom prst="rect">
            <a:avLst/>
          </a:prstGeom>
        </p:spPr>
        <p:txBody>
          <a:bodyPr>
            <a:spAutoFit/>
          </a:bodyPr>
          <a:lstStyle/>
          <a:p>
            <a:r>
              <a:rPr lang="en-US" b="1" dirty="0" smtClean="0"/>
              <a:t>Change in Amenities (as per 2011 census):-</a:t>
            </a:r>
          </a:p>
          <a:p>
            <a:r>
              <a:rPr lang="en-US" dirty="0" smtClean="0"/>
              <a:t>Since 1991 </a:t>
            </a:r>
            <a:r>
              <a:rPr lang="en-US" dirty="0" err="1" smtClean="0"/>
              <a:t>kacha</a:t>
            </a:r>
            <a:r>
              <a:rPr lang="en-US" dirty="0" smtClean="0"/>
              <a:t> dwellings down from 60 to 30%; 67% of dwellers owned their dwellings in 2011; 65% have access to toilet; 20% defecate in open. </a:t>
            </a:r>
          </a:p>
          <a:p>
            <a:endParaRPr lang="en-US" dirty="0" smtClean="0"/>
          </a:p>
          <a:p>
            <a:r>
              <a:rPr lang="en-US" dirty="0" smtClean="0"/>
              <a:t>Notified slums up from 33 to 51%; 90% have electricity but 10% bank accounts also; 75% literate but five graduates and 10% inter; 50% had water connection; 1 lakh homeless; 1 L in </a:t>
            </a:r>
            <a:r>
              <a:rPr lang="en-US" dirty="0" err="1" smtClean="0"/>
              <a:t>govt</a:t>
            </a:r>
            <a:r>
              <a:rPr lang="en-US" dirty="0" smtClean="0"/>
              <a:t>; 75% have access to taps; 70% own TV; 65% have mobile; 25% along drains and 12% along rail. </a:t>
            </a:r>
          </a:p>
          <a:p>
            <a:endParaRPr lang="en-US" dirty="0" smtClean="0"/>
          </a:p>
          <a:p>
            <a:r>
              <a:rPr lang="en-US" dirty="0" smtClean="0"/>
              <a:t>Actual percentages could be half as about half of </a:t>
            </a:r>
            <a:r>
              <a:rPr lang="en-US" dirty="0" err="1" smtClean="0"/>
              <a:t>slumdwellers</a:t>
            </a:r>
            <a:r>
              <a:rPr lang="en-US" dirty="0" smtClean="0"/>
              <a:t> not counted-the poorer in census towns and small clusters.</a:t>
            </a:r>
          </a:p>
          <a:p>
            <a:endParaRPr lang="en-US" dirty="0" smtClean="0"/>
          </a:p>
          <a:p>
            <a:r>
              <a:rPr lang="en-US" dirty="0" smtClean="0"/>
              <a:t>With this broader view, we shall now focus on one slum called </a:t>
            </a:r>
            <a:r>
              <a:rPr lang="en-US" dirty="0" err="1" smtClean="0"/>
              <a:t>Ar</a:t>
            </a:r>
            <a:r>
              <a:rPr lang="en-US" dirty="0" smtClean="0"/>
              <a:t> from east Delhi visited since 1988 to understand the issues of space faced by residents.</a:t>
            </a:r>
          </a:p>
        </p:txBody>
      </p:sp>
      <p:pic>
        <p:nvPicPr>
          <p:cNvPr id="1028" name="Picture 4" descr="https://encrypted-tbn3.gstatic.com/images?q=tbn:ANd9GcSo0Q-7c028afwIbLhjBqlDPIssYbB_Zg5oVfExPVWOvc2qRCtnig"/>
          <p:cNvPicPr>
            <a:picLocks noChangeAspect="1" noChangeArrowheads="1"/>
          </p:cNvPicPr>
          <p:nvPr/>
        </p:nvPicPr>
        <p:blipFill>
          <a:blip r:embed="rId2"/>
          <a:srcRect/>
          <a:stretch>
            <a:fillRect/>
          </a:stretch>
        </p:blipFill>
        <p:spPr bwMode="auto">
          <a:xfrm>
            <a:off x="5410200" y="838200"/>
            <a:ext cx="3662311" cy="2743200"/>
          </a:xfrm>
          <a:prstGeom prst="rect">
            <a:avLst/>
          </a:prstGeom>
          <a:noFill/>
        </p:spPr>
      </p:pic>
      <p:sp>
        <p:nvSpPr>
          <p:cNvPr id="4" name="Slide Number Placeholder 3"/>
          <p:cNvSpPr>
            <a:spLocks noGrp="1"/>
          </p:cNvSpPr>
          <p:nvPr>
            <p:ph type="sldNum" sz="quarter" idx="12"/>
          </p:nvPr>
        </p:nvSpPr>
        <p:spPr/>
        <p:txBody>
          <a:bodyPr/>
          <a:lstStyle/>
          <a:p>
            <a:fld id="{690F8773-A788-4FD0-99FA-5508F1748A3E}" type="slidenum">
              <a:rPr lang="en-GB" smtClean="0"/>
              <a:pPr/>
              <a:t>7</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6019800"/>
          </a:xfrm>
        </p:spPr>
        <p:txBody>
          <a:bodyPr>
            <a:normAutofit/>
          </a:bodyPr>
          <a:lstStyle/>
          <a:p>
            <a:r>
              <a:rPr lang="en-US" sz="2000" b="1" dirty="0" smtClean="0">
                <a:latin typeface="Times New Roman" pitchFamily="18" charset="0"/>
                <a:cs typeface="Times New Roman" pitchFamily="18" charset="0"/>
              </a:rPr>
              <a:t>New Worries</a:t>
            </a:r>
            <a:endParaRPr lang="en-US" sz="1800" b="1"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Housing and </a:t>
            </a:r>
            <a:r>
              <a:rPr lang="en-US" sz="1800" dirty="0" err="1" smtClean="0">
                <a:latin typeface="Times New Roman" pitchFamily="18" charset="0"/>
                <a:cs typeface="Times New Roman" pitchFamily="18" charset="0"/>
              </a:rPr>
              <a:t>infratructure</a:t>
            </a:r>
            <a:r>
              <a:rPr lang="en-US" sz="1800" dirty="0" smtClean="0">
                <a:latin typeface="Times New Roman" pitchFamily="18" charset="0"/>
                <a:cs typeface="Times New Roman" pitchFamily="18" charset="0"/>
              </a:rPr>
              <a:t> may have improved in cosmopolitan slums. But other problems growing by leaps.</a:t>
            </a:r>
          </a:p>
          <a:p>
            <a:r>
              <a:rPr lang="en-US" sz="1800" dirty="0" smtClean="0">
                <a:latin typeface="Times New Roman" pitchFamily="18" charset="0"/>
                <a:cs typeface="Times New Roman" pitchFamily="18" charset="0"/>
              </a:rPr>
              <a:t>Congestion, polluted water, air, adulterated food , fake medicines, diagnostics and treatment etc. </a:t>
            </a:r>
          </a:p>
          <a:p>
            <a:r>
              <a:rPr lang="en-US" sz="1800" dirty="0" smtClean="0">
                <a:latin typeface="Times New Roman" pitchFamily="18" charset="0"/>
                <a:cs typeface="Times New Roman" pitchFamily="18" charset="0"/>
              </a:rPr>
              <a:t>But the search for ‘space’ is most critical for slums: Migrant workers’ poverty set against  costly city space and housing </a:t>
            </a:r>
          </a:p>
          <a:p>
            <a:r>
              <a:rPr lang="en-US" sz="1800" dirty="0" smtClean="0">
                <a:latin typeface="Times New Roman" pitchFamily="18" charset="0"/>
                <a:cs typeface="Times New Roman" pitchFamily="18" charset="0"/>
              </a:rPr>
              <a:t>Forced to develop next to drains, tracks etc.</a:t>
            </a:r>
          </a:p>
          <a:p>
            <a:r>
              <a:rPr lang="en-US" sz="1800" dirty="0" smtClean="0">
                <a:latin typeface="Times New Roman" pitchFamily="18" charset="0"/>
                <a:cs typeface="Times New Roman" pitchFamily="18" charset="0"/>
              </a:rPr>
              <a:t>Also, severed social links; few documents, unstable neighborhoods</a:t>
            </a:r>
            <a:endParaRPr lang="en-GB"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The everyday issues of privacy, </a:t>
            </a:r>
            <a:r>
              <a:rPr lang="en-US" sz="1800" dirty="0" err="1" smtClean="0">
                <a:latin typeface="Times New Roman" pitchFamily="18" charset="0"/>
                <a:cs typeface="Times New Roman" pitchFamily="18" charset="0"/>
              </a:rPr>
              <a:t>honour</a:t>
            </a:r>
            <a:r>
              <a:rPr lang="en-US" sz="1800" dirty="0" smtClean="0">
                <a:latin typeface="Times New Roman" pitchFamily="18" charset="0"/>
                <a:cs typeface="Times New Roman" pitchFamily="18" charset="0"/>
              </a:rPr>
              <a:t> and health also </a:t>
            </a:r>
            <a:r>
              <a:rPr lang="en-US" sz="1800" dirty="0" err="1" smtClean="0">
                <a:latin typeface="Times New Roman" pitchFamily="18" charset="0"/>
                <a:cs typeface="Times New Roman" pitchFamily="18" charset="0"/>
              </a:rPr>
              <a:t>centred</a:t>
            </a:r>
            <a:r>
              <a:rPr lang="en-US" sz="1800" dirty="0" smtClean="0">
                <a:latin typeface="Times New Roman" pitchFamily="18" charset="0"/>
                <a:cs typeface="Times New Roman" pitchFamily="18" charset="0"/>
              </a:rPr>
              <a:t> on the problem of space.</a:t>
            </a:r>
          </a:p>
          <a:p>
            <a:endParaRPr lang="en-GB" sz="1800" dirty="0">
              <a:latin typeface="Times New Roman" pitchFamily="18" charset="0"/>
              <a:cs typeface="Times New Roman" pitchFamily="18" charset="0"/>
            </a:endParaRPr>
          </a:p>
        </p:txBody>
      </p:sp>
      <p:pic>
        <p:nvPicPr>
          <p:cNvPr id="4" name="Picture 3" descr="http://www.thehindu.com/multimedia/dynamic/00140/pds_140629f.jpg"/>
          <p:cNvPicPr/>
          <p:nvPr/>
        </p:nvPicPr>
        <p:blipFill>
          <a:blip r:embed="rId2"/>
          <a:srcRect/>
          <a:stretch>
            <a:fillRect/>
          </a:stretch>
        </p:blipFill>
        <p:spPr bwMode="auto">
          <a:xfrm>
            <a:off x="5105400" y="4114800"/>
            <a:ext cx="3581400" cy="2590801"/>
          </a:xfrm>
          <a:prstGeom prst="rect">
            <a:avLst/>
          </a:prstGeom>
          <a:noFill/>
          <a:ln w="9525">
            <a:noFill/>
            <a:miter lim="800000"/>
            <a:headEnd/>
            <a:tailEnd/>
          </a:ln>
        </p:spPr>
      </p:pic>
      <p:pic>
        <p:nvPicPr>
          <p:cNvPr id="5" name="Picture 4" descr="http://im.rediff.com/money/2009/jun/03sld4.jpg"/>
          <p:cNvPicPr/>
          <p:nvPr/>
        </p:nvPicPr>
        <p:blipFill>
          <a:blip r:embed="rId3"/>
          <a:srcRect/>
          <a:stretch>
            <a:fillRect/>
          </a:stretch>
        </p:blipFill>
        <p:spPr bwMode="auto">
          <a:xfrm>
            <a:off x="1066800" y="4186555"/>
            <a:ext cx="3603625" cy="267144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690F8773-A788-4FD0-99FA-5508F1748A3E}" type="slidenum">
              <a:rPr lang="en-GB" smtClean="0"/>
              <a:pPr/>
              <a:t>8</a:t>
            </a:fld>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US" sz="1800" b="1" dirty="0" smtClean="0">
                <a:latin typeface="Times New Roman" pitchFamily="18" charset="0"/>
                <a:cs typeface="Times New Roman" pitchFamily="18" charset="0"/>
              </a:rPr>
              <a:t>The Studied Field </a:t>
            </a:r>
          </a:p>
          <a:p>
            <a:r>
              <a:rPr lang="en-US" sz="1800" dirty="0" smtClean="0">
                <a:latin typeface="Times New Roman" pitchFamily="18" charset="0"/>
                <a:cs typeface="Times New Roman" pitchFamily="18" charset="0"/>
              </a:rPr>
              <a:t>Aradhaknagar is located right on Delhi-UP border next to the G.T. Road (NH-24).</a:t>
            </a:r>
          </a:p>
          <a:p>
            <a:r>
              <a:rPr lang="en-US" sz="1800" dirty="0" smtClean="0">
                <a:latin typeface="Times New Roman" pitchFamily="18" charset="0"/>
                <a:cs typeface="Times New Roman" pitchFamily="18" charset="0"/>
              </a:rPr>
              <a:t>Today, its population is </a:t>
            </a:r>
            <a:r>
              <a:rPr lang="en-US" sz="1800" dirty="0" err="1" smtClean="0">
                <a:latin typeface="Times New Roman" pitchFamily="18" charset="0"/>
                <a:cs typeface="Times New Roman" pitchFamily="18" charset="0"/>
              </a:rPr>
              <a:t>appr</a:t>
            </a:r>
            <a:r>
              <a:rPr lang="en-US" sz="1800" dirty="0" smtClean="0">
                <a:latin typeface="Times New Roman" pitchFamily="18" charset="0"/>
                <a:cs typeface="Times New Roman" pitchFamily="18" charset="0"/>
              </a:rPr>
              <a:t>. 1700, of which 75% are SCs.</a:t>
            </a:r>
          </a:p>
          <a:p>
            <a:r>
              <a:rPr lang="en-US" sz="1800" dirty="0" smtClean="0">
                <a:latin typeface="Times New Roman" pitchFamily="18" charset="0"/>
                <a:cs typeface="Times New Roman" pitchFamily="18" charset="0"/>
              </a:rPr>
              <a:t>The population has increased four fold roughly and was 441 in 1988 when I first studied Aradhaknagar.</a:t>
            </a:r>
          </a:p>
          <a:p>
            <a:endParaRPr lang="en-US" sz="1800" dirty="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p:txBody>
      </p:sp>
      <p:pic>
        <p:nvPicPr>
          <p:cNvPr id="5" name="Picture 4" descr="D:\Pictures\labor pics 2\misc\work photo\New folder\DSC03181.JPG"/>
          <p:cNvPicPr/>
          <p:nvPr/>
        </p:nvPicPr>
        <p:blipFill>
          <a:blip r:embed="rId2" cstate="print"/>
          <a:srcRect/>
          <a:stretch>
            <a:fillRect/>
          </a:stretch>
        </p:blipFill>
        <p:spPr bwMode="auto">
          <a:xfrm>
            <a:off x="762000" y="2667000"/>
            <a:ext cx="3962400" cy="3276600"/>
          </a:xfrm>
          <a:prstGeom prst="rect">
            <a:avLst/>
          </a:prstGeom>
          <a:noFill/>
          <a:ln w="9525">
            <a:noFill/>
            <a:miter lim="800000"/>
            <a:headEnd/>
            <a:tailEnd/>
          </a:ln>
        </p:spPr>
      </p:pic>
      <p:pic>
        <p:nvPicPr>
          <p:cNvPr id="6" name="Picture 3" descr="D:\presenns\google map ar\kh_002.jpg"/>
          <p:cNvPicPr>
            <a:picLocks noChangeAspect="1" noChangeArrowheads="1"/>
          </p:cNvPicPr>
          <p:nvPr/>
        </p:nvPicPr>
        <p:blipFill>
          <a:blip r:embed="rId3"/>
          <a:srcRect/>
          <a:stretch>
            <a:fillRect/>
          </a:stretch>
        </p:blipFill>
        <p:spPr bwMode="auto">
          <a:xfrm>
            <a:off x="5257800" y="2514600"/>
            <a:ext cx="3429000" cy="3429000"/>
          </a:xfrm>
          <a:prstGeom prst="rect">
            <a:avLst/>
          </a:prstGeom>
          <a:noFill/>
        </p:spPr>
      </p:pic>
      <p:sp>
        <p:nvSpPr>
          <p:cNvPr id="7" name="TextBox 6"/>
          <p:cNvSpPr txBox="1"/>
          <p:nvPr/>
        </p:nvSpPr>
        <p:spPr>
          <a:xfrm>
            <a:off x="685800" y="6019800"/>
            <a:ext cx="3263714" cy="523220"/>
          </a:xfrm>
          <a:prstGeom prst="rect">
            <a:avLst/>
          </a:prstGeom>
          <a:noFill/>
        </p:spPr>
        <p:txBody>
          <a:bodyPr wrap="square" rtlCol="0">
            <a:spAutoFit/>
          </a:bodyPr>
          <a:lstStyle/>
          <a:p>
            <a:r>
              <a:rPr lang="en-US" sz="1400" dirty="0" smtClean="0"/>
              <a:t>Google Image of Aradhaknagar, </a:t>
            </a:r>
          </a:p>
          <a:p>
            <a:r>
              <a:rPr lang="en-US" sz="1400" dirty="0" smtClean="0"/>
              <a:t>Downloaded in 2013</a:t>
            </a:r>
            <a:endParaRPr lang="en-GB" sz="1400" dirty="0"/>
          </a:p>
        </p:txBody>
      </p:sp>
      <p:sp>
        <p:nvSpPr>
          <p:cNvPr id="8" name="Slide Number Placeholder 7"/>
          <p:cNvSpPr>
            <a:spLocks noGrp="1"/>
          </p:cNvSpPr>
          <p:nvPr>
            <p:ph type="sldNum" sz="quarter" idx="12"/>
          </p:nvPr>
        </p:nvSpPr>
        <p:spPr/>
        <p:txBody>
          <a:bodyPr/>
          <a:lstStyle/>
          <a:p>
            <a:fld id="{690F8773-A788-4FD0-99FA-5508F1748A3E}" type="slidenum">
              <a:rPr lang="en-GB" smtClean="0"/>
              <a:pPr/>
              <a:t>9</a:t>
            </a:fld>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8528</TotalTime>
  <Words>5169</Words>
  <Application>Microsoft Office PowerPoint</Application>
  <PresentationFormat>On-screen Show (4:3)</PresentationFormat>
  <Paragraphs>1101</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Struggles for Space: The Biography of a Delhi Slum  Paper for the Session on Urban Classes at the  Conference on Urban Spaces Indian Institute of Advanced Studies, Shimla  09-06-15 to 10-06-15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Growth of Infrastructure and Services in Aradhaknagar:-  1970s: Poor migrants started settling here as demand for domestic maids and factory labor grew in upcoming Vivek Vihar, Jhilmil Industrial Area etc. An informal primary school set up by Hari Prasad Mishra who became first pradhan linked to MP H.K.L Bhagat.  1980s: The residents were registered as voters and voted for the first time in 1982 under tutelage of the Congress MP. Street lights, common hand pumps, brick lanes came at snail’s pace along with elections generally.  1990s: Valmiki temple, pucca housing after flooding, bore well, water tanker, electric meters, creche cum vocational centre run by YMCA, cheaper ration and small pensions.  2000s: Sulabh Shauchalay, community centre, half finished park, mid day meals and scholarships in schools. But also demolition for commonwealth games.  2010s: electric pump for cleaning drain, new ration cards, more pensions, subsidised cooking gas, health card (not useful yet), suraksha beema yojna.  </vt:lpstr>
      <vt:lpstr>PowerPoint Presentation</vt:lpstr>
      <vt:lpstr>PowerPoint Presentation</vt:lpstr>
      <vt:lpstr>PowerPoint Presentation</vt:lpstr>
      <vt:lpstr>         Personal investments in houses, consumer durables far ahead of Infrastructure growth.  Small improvements in salaries, wages and family incomes since 1990s.  Real wages have risen by about 100% since 1991, an unparalleled development in Indian history; gap between skilled and unskilled wage down from 100 to about 50%. Gaps between rural and urban and between men and women’s wage also down.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Yearning for Privacy: The Recollections of a Sixty Year Old, Valmiki Street Vendor in Aradhaknagar I was still 11, when I came as a bride to this two room hovel. He (husband) was working then as a sweeper at a transport office outside Aradhaknagar. There were eight members sharing these rooms. Most dwellings were kuchcha and had no electricity. The newly married were given a windowless hovel for night while many slept on the terrace or in the street on cots. Sleeping indoors used to be unbearable in humid weathe As years went by, I started liking my husband. But we had less and less privacy in a growing family. Often we used to make dry love (without undressing) and I can’t really explain how nine children were conceived by me. Once, when we were together during day time, my brother suddenly entered to fetch his playing cards. I did not realise as he probably returned immediately. When husband told me about this, I felt so embarrassed that I could not face my brother for months. In another embarasment, I found my husband on the terrace with my cousin sister. I couldn’t stand it and fell down while rushing down the staircase. He came behind me and apologized saying that it was not his fault---after all, he is a man----. In this colony, few homes have covered bathrooms. Women bathe in their clothes below a staircase or behind a cot. With few sets of clothing, it becomes difficult. I also faced considerable harassment from my ‘devar’ (husband’s younger brother) who used to ogle if no one was there. I had to shout back and let his wife know. Once I had to slap him. If I hadn ’t done this, I would have got a bad name. Fortunately, my husband supported me and the man left the house soon after.   </vt:lpstr>
      <vt:lpstr>PowerPoint Presentation</vt:lpstr>
      <vt:lpstr>PowerPoint Presentation</vt:lpstr>
      <vt:lpstr>Name: Mohammad Noor Ali   Sex: Male Age: 47 years (1964 born) Caste: Muslim Occupation: Begging by singing sufi songs Education: Illiterate Monthly Income: Rs. 3000 to 4000.           Sole earner in the family. Formal Education: Illiterate  Family Members: Wife and three sons; one daughter is married; two other sons died          in childhood Chief Assets: One Television set, one cycle, a mobile phone, some cots and          utensils.  Narration period: 2010.  Liability: Rs. 22,500 borrowed under state’s micro finance scheme</vt:lpstr>
      <vt:lpstr>PowerPoint Presentation</vt:lpstr>
      <vt:lpstr>PowerPoint Presentation</vt:lpstr>
      <vt:lpstr>PowerPoint Presentation</vt:lpstr>
      <vt:lpstr>PowerPoint Presentation</vt:lpstr>
      <vt:lpstr>PowerPoint Presentation</vt:lpstr>
      <vt:lpstr>Challenges Total number of jhuggies in Delhi estimated at six lakh (with 3 million persons appr) in 600 clusters in 2001. Down to 2 million by 2015. Displacements helped by RWA petitions in Delhi Court; biggest displacement on the Yamuna Pusshta in 2002.  In 2009, 60K new flats or plots planned; only 15 K built and only 3K shifted by 2013.  The aim of authorities in Delhi was to build one lakh flats in a decade after 2005.  Half of the flats built for rehabilitation by the Slum department of MCD, DDA and Delhi Urban Slum Improvement Board at far off sites like Ghevra and Kanjhawla are lying vacant.  In situ rehabilitation experimented in Kathputli Colony alone; remains a non-starter. first.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Devesh Vijay</cp:lastModifiedBy>
  <cp:revision>135</cp:revision>
  <dcterms:created xsi:type="dcterms:W3CDTF">2015-05-29T08:09:05Z</dcterms:created>
  <dcterms:modified xsi:type="dcterms:W3CDTF">2015-11-29T12:55:24Z</dcterms:modified>
</cp:coreProperties>
</file>